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8" r:id="rId2"/>
  </p:sldIdLst>
  <p:sldSz cx="30275213" cy="42803763"/>
  <p:notesSz cx="6735763" cy="9866313"/>
  <p:defaultTextStyle>
    <a:defPPr>
      <a:defRPr lang="en-US"/>
    </a:defPPr>
    <a:lvl1pPr marL="0" algn="l" defTabSz="4298410" rtl="0" eaLnBrk="1" latinLnBrk="0" hangingPunct="1">
      <a:defRPr sz="8500" kern="1200">
        <a:solidFill>
          <a:schemeClr val="tx1"/>
        </a:solidFill>
        <a:latin typeface="+mn-lt"/>
        <a:ea typeface="+mn-ea"/>
        <a:cs typeface="+mn-cs"/>
      </a:defRPr>
    </a:lvl1pPr>
    <a:lvl2pPr marL="2149205" algn="l" defTabSz="4298410" rtl="0" eaLnBrk="1" latinLnBrk="0" hangingPunct="1">
      <a:defRPr sz="8500" kern="1200">
        <a:solidFill>
          <a:schemeClr val="tx1"/>
        </a:solidFill>
        <a:latin typeface="+mn-lt"/>
        <a:ea typeface="+mn-ea"/>
        <a:cs typeface="+mn-cs"/>
      </a:defRPr>
    </a:lvl2pPr>
    <a:lvl3pPr marL="4298410" algn="l" defTabSz="4298410" rtl="0" eaLnBrk="1" latinLnBrk="0" hangingPunct="1">
      <a:defRPr sz="8500" kern="1200">
        <a:solidFill>
          <a:schemeClr val="tx1"/>
        </a:solidFill>
        <a:latin typeface="+mn-lt"/>
        <a:ea typeface="+mn-ea"/>
        <a:cs typeface="+mn-cs"/>
      </a:defRPr>
    </a:lvl3pPr>
    <a:lvl4pPr marL="6447613" algn="l" defTabSz="4298410" rtl="0" eaLnBrk="1" latinLnBrk="0" hangingPunct="1">
      <a:defRPr sz="8500" kern="1200">
        <a:solidFill>
          <a:schemeClr val="tx1"/>
        </a:solidFill>
        <a:latin typeface="+mn-lt"/>
        <a:ea typeface="+mn-ea"/>
        <a:cs typeface="+mn-cs"/>
      </a:defRPr>
    </a:lvl4pPr>
    <a:lvl5pPr marL="8596817" algn="l" defTabSz="4298410" rtl="0" eaLnBrk="1" latinLnBrk="0" hangingPunct="1">
      <a:defRPr sz="8500" kern="1200">
        <a:solidFill>
          <a:schemeClr val="tx1"/>
        </a:solidFill>
        <a:latin typeface="+mn-lt"/>
        <a:ea typeface="+mn-ea"/>
        <a:cs typeface="+mn-cs"/>
      </a:defRPr>
    </a:lvl5pPr>
    <a:lvl6pPr marL="10746023" algn="l" defTabSz="4298410" rtl="0" eaLnBrk="1" latinLnBrk="0" hangingPunct="1">
      <a:defRPr sz="8500" kern="1200">
        <a:solidFill>
          <a:schemeClr val="tx1"/>
        </a:solidFill>
        <a:latin typeface="+mn-lt"/>
        <a:ea typeface="+mn-ea"/>
        <a:cs typeface="+mn-cs"/>
      </a:defRPr>
    </a:lvl6pPr>
    <a:lvl7pPr marL="12895229" algn="l" defTabSz="4298410" rtl="0" eaLnBrk="1" latinLnBrk="0" hangingPunct="1">
      <a:defRPr sz="8500" kern="1200">
        <a:solidFill>
          <a:schemeClr val="tx1"/>
        </a:solidFill>
        <a:latin typeface="+mn-lt"/>
        <a:ea typeface="+mn-ea"/>
        <a:cs typeface="+mn-cs"/>
      </a:defRPr>
    </a:lvl7pPr>
    <a:lvl8pPr marL="15044432" algn="l" defTabSz="4298410" rtl="0" eaLnBrk="1" latinLnBrk="0" hangingPunct="1">
      <a:defRPr sz="8500" kern="1200">
        <a:solidFill>
          <a:schemeClr val="tx1"/>
        </a:solidFill>
        <a:latin typeface="+mn-lt"/>
        <a:ea typeface="+mn-ea"/>
        <a:cs typeface="+mn-cs"/>
      </a:defRPr>
    </a:lvl8pPr>
    <a:lvl9pPr marL="17193637" algn="l" defTabSz="4298410" rtl="0" eaLnBrk="1" latinLnBrk="0" hangingPunct="1">
      <a:defRPr sz="8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6">
          <p15:clr>
            <a:srgbClr val="A4A3A4"/>
          </p15:clr>
        </p15:guide>
        <p15:guide id="2" orient="horz" pos="375">
          <p15:clr>
            <a:srgbClr val="A4A3A4"/>
          </p15:clr>
        </p15:guide>
        <p15:guide id="3" orient="horz" pos="26214">
          <p15:clr>
            <a:srgbClr val="A4A3A4"/>
          </p15:clr>
        </p15:guide>
        <p15:guide id="4" orient="horz">
          <p15:clr>
            <a:srgbClr val="A4A3A4"/>
          </p15:clr>
        </p15:guide>
        <p15:guide id="5" pos="401">
          <p15:clr>
            <a:srgbClr val="A4A3A4"/>
          </p15:clr>
        </p15:guide>
        <p15:guide id="6" pos="1867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08">
          <p15:clr>
            <a:srgbClr val="A4A3A4"/>
          </p15:clr>
        </p15:guide>
        <p15:guide id="4" pos="212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58" autoAdjust="0"/>
    <p:restoredTop sz="94701" autoAdjust="0"/>
  </p:normalViewPr>
  <p:slideViewPr>
    <p:cSldViewPr snapToGrid="0" snapToObjects="1" showGuides="1">
      <p:cViewPr>
        <p:scale>
          <a:sx n="33" d="100"/>
          <a:sy n="33" d="100"/>
        </p:scale>
        <p:origin x="516" y="-5598"/>
      </p:cViewPr>
      <p:guideLst>
        <p:guide orient="horz" pos="4316"/>
        <p:guide orient="horz" pos="375"/>
        <p:guide orient="horz" pos="26214"/>
        <p:guide orient="horz"/>
        <p:guide pos="401"/>
        <p:guide pos="186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114" d="100"/>
          <a:sy n="114" d="100"/>
        </p:scale>
        <p:origin x="5220" y="84"/>
      </p:cViewPr>
      <p:guideLst>
        <p:guide orient="horz" pos="2880"/>
        <p:guide pos="2160"/>
        <p:guide orient="horz" pos="3108"/>
        <p:guide pos="212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0158C5BC-9A70-462C-B28D-9600239EAC64}" type="datetimeFigureOut">
              <a:rPr lang="en-US" smtClean="0"/>
              <a:pPr/>
              <a:t>5/22/2026</a:t>
            </a:fld>
            <a:endParaRPr lang="en-US"/>
          </a:p>
        </p:txBody>
      </p:sp>
      <p:sp>
        <p:nvSpPr>
          <p:cNvPr id="4" name="Footer Placeholder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E6CC2317-6751-4CD4-9995-8782DD78E936}" type="datetimeFigureOut">
              <a:rPr lang="en-US" smtClean="0"/>
              <a:pPr/>
              <a:t>5/22/2026</a:t>
            </a:fld>
            <a:endParaRPr lang="en-US" dirty="0"/>
          </a:p>
        </p:txBody>
      </p:sp>
      <p:sp>
        <p:nvSpPr>
          <p:cNvPr id="4" name="Slide Image Placeholder 3"/>
          <p:cNvSpPr>
            <a:spLocks noGrp="1" noRot="1" noChangeAspect="1"/>
          </p:cNvSpPr>
          <p:nvPr>
            <p:ph type="sldImg" idx="2"/>
          </p:nvPr>
        </p:nvSpPr>
        <p:spPr>
          <a:xfrm>
            <a:off x="2060575" y="739775"/>
            <a:ext cx="2614613" cy="370046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4298410" rtl="0" eaLnBrk="1" latinLnBrk="0" hangingPunct="1">
      <a:defRPr sz="5800" kern="1200">
        <a:solidFill>
          <a:schemeClr val="tx1"/>
        </a:solidFill>
        <a:latin typeface="+mn-lt"/>
        <a:ea typeface="+mn-ea"/>
        <a:cs typeface="+mn-cs"/>
      </a:defRPr>
    </a:lvl1pPr>
    <a:lvl2pPr marL="2149205" algn="l" defTabSz="4298410" rtl="0" eaLnBrk="1" latinLnBrk="0" hangingPunct="1">
      <a:defRPr sz="5800" kern="1200">
        <a:solidFill>
          <a:schemeClr val="tx1"/>
        </a:solidFill>
        <a:latin typeface="+mn-lt"/>
        <a:ea typeface="+mn-ea"/>
        <a:cs typeface="+mn-cs"/>
      </a:defRPr>
    </a:lvl2pPr>
    <a:lvl3pPr marL="4298410" algn="l" defTabSz="4298410" rtl="0" eaLnBrk="1" latinLnBrk="0" hangingPunct="1">
      <a:defRPr sz="5800" kern="1200">
        <a:solidFill>
          <a:schemeClr val="tx1"/>
        </a:solidFill>
        <a:latin typeface="+mn-lt"/>
        <a:ea typeface="+mn-ea"/>
        <a:cs typeface="+mn-cs"/>
      </a:defRPr>
    </a:lvl3pPr>
    <a:lvl4pPr marL="6447613" algn="l" defTabSz="4298410" rtl="0" eaLnBrk="1" latinLnBrk="0" hangingPunct="1">
      <a:defRPr sz="5800" kern="1200">
        <a:solidFill>
          <a:schemeClr val="tx1"/>
        </a:solidFill>
        <a:latin typeface="+mn-lt"/>
        <a:ea typeface="+mn-ea"/>
        <a:cs typeface="+mn-cs"/>
      </a:defRPr>
    </a:lvl4pPr>
    <a:lvl5pPr marL="8596817" algn="l" defTabSz="4298410" rtl="0" eaLnBrk="1" latinLnBrk="0" hangingPunct="1">
      <a:defRPr sz="5800" kern="1200">
        <a:solidFill>
          <a:schemeClr val="tx1"/>
        </a:solidFill>
        <a:latin typeface="+mn-lt"/>
        <a:ea typeface="+mn-ea"/>
        <a:cs typeface="+mn-cs"/>
      </a:defRPr>
    </a:lvl5pPr>
    <a:lvl6pPr marL="10746023" algn="l" defTabSz="4298410" rtl="0" eaLnBrk="1" latinLnBrk="0" hangingPunct="1">
      <a:defRPr sz="5800" kern="1200">
        <a:solidFill>
          <a:schemeClr val="tx1"/>
        </a:solidFill>
        <a:latin typeface="+mn-lt"/>
        <a:ea typeface="+mn-ea"/>
        <a:cs typeface="+mn-cs"/>
      </a:defRPr>
    </a:lvl6pPr>
    <a:lvl7pPr marL="12895229" algn="l" defTabSz="4298410" rtl="0" eaLnBrk="1" latinLnBrk="0" hangingPunct="1">
      <a:defRPr sz="5800" kern="1200">
        <a:solidFill>
          <a:schemeClr val="tx1"/>
        </a:solidFill>
        <a:latin typeface="+mn-lt"/>
        <a:ea typeface="+mn-ea"/>
        <a:cs typeface="+mn-cs"/>
      </a:defRPr>
    </a:lvl7pPr>
    <a:lvl8pPr marL="15044432" algn="l" defTabSz="4298410" rtl="0" eaLnBrk="1" latinLnBrk="0" hangingPunct="1">
      <a:defRPr sz="5800" kern="1200">
        <a:solidFill>
          <a:schemeClr val="tx1"/>
        </a:solidFill>
        <a:latin typeface="+mn-lt"/>
        <a:ea typeface="+mn-ea"/>
        <a:cs typeface="+mn-cs"/>
      </a:defRPr>
    </a:lvl8pPr>
    <a:lvl9pPr marL="17193637" algn="l" defTabSz="4298410" rtl="0" eaLnBrk="1" latinLnBrk="0" hangingPunct="1">
      <a:defRPr sz="58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1356852" y="15361263"/>
            <a:ext cx="12978580" cy="10190177"/>
          </a:xfrm>
          <a:prstGeom prst="rect">
            <a:avLst/>
          </a:prstGeom>
        </p:spPr>
        <p:txBody>
          <a:bodyPr wrap="square" lIns="223877" tIns="223877" rIns="223877" bIns="223877">
            <a:spAutoFit/>
          </a:bodyPr>
          <a:lstStyle>
            <a:lvl1pPr marL="0" indent="0">
              <a:buNone/>
              <a:defRPr sz="2800">
                <a:solidFill>
                  <a:schemeClr val="bg2">
                    <a:lumMod val="1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tr-TR" dirty="0" err="1"/>
              <a:t>Text</a:t>
            </a:r>
            <a:r>
              <a:rPr lang="tr-TR" dirty="0"/>
              <a:t> </a:t>
            </a:r>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en-US" dirty="0"/>
          </a:p>
        </p:txBody>
      </p:sp>
      <p:sp>
        <p:nvSpPr>
          <p:cNvPr id="6" name="Text Placeholder 5"/>
          <p:cNvSpPr>
            <a:spLocks noGrp="1"/>
          </p:cNvSpPr>
          <p:nvPr>
            <p:ph type="body" sz="quarter" idx="11" hasCustomPrompt="1"/>
          </p:nvPr>
        </p:nvSpPr>
        <p:spPr>
          <a:xfrm>
            <a:off x="636213" y="6542236"/>
            <a:ext cx="14287866"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bg2">
                    <a:lumMod val="10000"/>
                  </a:schemeClr>
                </a:solidFill>
              </a:defRPr>
            </a:lvl1pPr>
          </a:lstStyle>
          <a:p>
            <a:pPr lvl="0"/>
            <a:r>
              <a:rPr lang="tr-TR" dirty="0"/>
              <a:t>ABSTRACT (Düzenlemek için tıklayın)</a:t>
            </a:r>
            <a:endParaRPr lang="en-US" dirty="0"/>
          </a:p>
        </p:txBody>
      </p:sp>
      <p:sp>
        <p:nvSpPr>
          <p:cNvPr id="20" name="Text Placeholder 5"/>
          <p:cNvSpPr>
            <a:spLocks noGrp="1"/>
          </p:cNvSpPr>
          <p:nvPr>
            <p:ph type="body" sz="quarter" idx="20" hasCustomPrompt="1"/>
          </p:nvPr>
        </p:nvSpPr>
        <p:spPr>
          <a:xfrm>
            <a:off x="636211" y="30451538"/>
            <a:ext cx="14291358"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bg2">
                    <a:lumMod val="10000"/>
                  </a:schemeClr>
                </a:solidFill>
              </a:defRPr>
            </a:lvl1pPr>
          </a:lstStyle>
          <a:p>
            <a:pPr lvl="0"/>
            <a:r>
              <a:rPr lang="tr-TR" dirty="0"/>
              <a:t>PROJECT DETAILS (Düzenlemek için tıklayın)</a:t>
            </a:r>
            <a:endParaRPr lang="en-US" dirty="0"/>
          </a:p>
        </p:txBody>
      </p:sp>
      <p:sp>
        <p:nvSpPr>
          <p:cNvPr id="25" name="Text Placeholder 5"/>
          <p:cNvSpPr>
            <a:spLocks noGrp="1"/>
          </p:cNvSpPr>
          <p:nvPr>
            <p:ph type="body" sz="quarter" idx="25" hasCustomPrompt="1"/>
          </p:nvPr>
        </p:nvSpPr>
        <p:spPr>
          <a:xfrm>
            <a:off x="15353328" y="6542236"/>
            <a:ext cx="14287682"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bg2">
                    <a:lumMod val="10000"/>
                  </a:schemeClr>
                </a:solidFill>
              </a:defRPr>
            </a:lvl1pPr>
          </a:lstStyle>
          <a:p>
            <a:pPr lvl="0"/>
            <a:r>
              <a:rPr lang="tr-TR" dirty="0"/>
              <a:t>PROJECT DETAILS II (Düzenlemek için tıklayın)</a:t>
            </a:r>
            <a:endParaRPr lang="en-US" dirty="0"/>
          </a:p>
        </p:txBody>
      </p:sp>
      <p:sp>
        <p:nvSpPr>
          <p:cNvPr id="3" name="Text Placeholder 2"/>
          <p:cNvSpPr>
            <a:spLocks noGrp="1"/>
          </p:cNvSpPr>
          <p:nvPr>
            <p:ph type="body" sz="quarter" idx="97" hasCustomPrompt="1"/>
          </p:nvPr>
        </p:nvSpPr>
        <p:spPr>
          <a:xfrm>
            <a:off x="5922067" y="228600"/>
            <a:ext cx="17056660" cy="2590800"/>
          </a:xfrm>
          <a:prstGeom prst="rect">
            <a:avLst/>
          </a:prstGeom>
        </p:spPr>
        <p:txBody>
          <a:bodyPr/>
          <a:lstStyle>
            <a:lvl1pPr marL="0" indent="0">
              <a:buNone/>
              <a:defRPr sz="8000" baseline="0">
                <a:solidFill>
                  <a:schemeClr val="bg1"/>
                </a:solidFill>
              </a:defRPr>
            </a:lvl1pPr>
          </a:lstStyle>
          <a:p>
            <a:pPr lvl="0"/>
            <a:r>
              <a:rPr lang="tr-TR" dirty="0"/>
              <a:t>Project Name &amp; Description</a:t>
            </a:r>
            <a:endParaRPr lang="en-US" dirty="0"/>
          </a:p>
        </p:txBody>
      </p:sp>
      <p:sp>
        <p:nvSpPr>
          <p:cNvPr id="17" name="Text Placeholder 2"/>
          <p:cNvSpPr>
            <a:spLocks noGrp="1"/>
          </p:cNvSpPr>
          <p:nvPr>
            <p:ph type="body" sz="quarter" idx="98" hasCustomPrompt="1"/>
          </p:nvPr>
        </p:nvSpPr>
        <p:spPr>
          <a:xfrm>
            <a:off x="5922067" y="3533180"/>
            <a:ext cx="5764212" cy="1667470"/>
          </a:xfrm>
          <a:prstGeom prst="rect">
            <a:avLst/>
          </a:prstGeom>
        </p:spPr>
        <p:txBody>
          <a:bodyPr/>
          <a:lstStyle>
            <a:lvl1pPr marL="0" indent="0">
              <a:spcBef>
                <a:spcPts val="0"/>
              </a:spcBef>
              <a:buNone/>
              <a:defRPr sz="4000">
                <a:solidFill>
                  <a:schemeClr val="bg1"/>
                </a:solidFill>
              </a:defRPr>
            </a:lvl1pPr>
          </a:lstStyle>
          <a:p>
            <a:pPr lvl="0"/>
            <a:r>
              <a:rPr lang="tr-TR" dirty="0"/>
              <a:t>Name </a:t>
            </a:r>
            <a:r>
              <a:rPr lang="tr-TR" dirty="0" err="1"/>
              <a:t>Surname</a:t>
            </a:r>
            <a:endParaRPr lang="tr-TR" dirty="0"/>
          </a:p>
        </p:txBody>
      </p:sp>
      <p:sp>
        <p:nvSpPr>
          <p:cNvPr id="18" name="Text Placeholder 2"/>
          <p:cNvSpPr>
            <a:spLocks noGrp="1"/>
          </p:cNvSpPr>
          <p:nvPr>
            <p:ph type="body" sz="quarter" idx="99" hasCustomPrompt="1"/>
          </p:nvPr>
        </p:nvSpPr>
        <p:spPr>
          <a:xfrm>
            <a:off x="11686279" y="3533180"/>
            <a:ext cx="5764212" cy="1779736"/>
          </a:xfrm>
          <a:prstGeom prst="rect">
            <a:avLst/>
          </a:prstGeom>
        </p:spPr>
        <p:txBody>
          <a:bodyPr/>
          <a:lstStyle>
            <a:lvl1pPr marL="0" indent="0">
              <a:spcBef>
                <a:spcPts val="0"/>
              </a:spcBef>
              <a:buNone/>
              <a:defRPr sz="4000">
                <a:solidFill>
                  <a:schemeClr val="bg1"/>
                </a:solidFill>
              </a:defRPr>
            </a:lvl1pPr>
          </a:lstStyle>
          <a:p>
            <a:pPr lvl="0"/>
            <a:r>
              <a:rPr lang="tr-TR" dirty="0"/>
              <a:t>Name </a:t>
            </a:r>
            <a:r>
              <a:rPr lang="tr-TR" dirty="0" err="1"/>
              <a:t>Surname</a:t>
            </a:r>
            <a:endParaRPr lang="en-US" dirty="0"/>
          </a:p>
        </p:txBody>
      </p:sp>
      <p:sp>
        <p:nvSpPr>
          <p:cNvPr id="19" name="Text Placeholder 2"/>
          <p:cNvSpPr>
            <a:spLocks noGrp="1"/>
          </p:cNvSpPr>
          <p:nvPr>
            <p:ph type="body" sz="quarter" idx="100" hasCustomPrompt="1"/>
          </p:nvPr>
        </p:nvSpPr>
        <p:spPr>
          <a:xfrm>
            <a:off x="17450491" y="3533180"/>
            <a:ext cx="5764212" cy="1779736"/>
          </a:xfrm>
          <a:prstGeom prst="rect">
            <a:avLst/>
          </a:prstGeom>
        </p:spPr>
        <p:txBody>
          <a:bodyPr/>
          <a:lstStyle>
            <a:lvl1pPr marL="0" indent="0">
              <a:spcBef>
                <a:spcPts val="0"/>
              </a:spcBef>
              <a:buNone/>
              <a:defRPr sz="4000" baseline="0">
                <a:solidFill>
                  <a:schemeClr val="bg1"/>
                </a:solidFill>
              </a:defRPr>
            </a:lvl1pPr>
          </a:lstStyle>
          <a:p>
            <a:pPr lvl="0"/>
            <a:r>
              <a:rPr lang="tr-TR" dirty="0"/>
              <a:t>Name </a:t>
            </a:r>
            <a:r>
              <a:rPr lang="tr-TR" dirty="0" err="1"/>
              <a:t>Surname</a:t>
            </a:r>
            <a:endParaRPr lang="tr-TR" dirty="0"/>
          </a:p>
        </p:txBody>
      </p:sp>
      <p:sp>
        <p:nvSpPr>
          <p:cNvPr id="7" name="Picture Placeholder 6"/>
          <p:cNvSpPr>
            <a:spLocks noGrp="1"/>
          </p:cNvSpPr>
          <p:nvPr>
            <p:ph type="pic" sz="quarter" idx="101" hasCustomPrompt="1"/>
          </p:nvPr>
        </p:nvSpPr>
        <p:spPr>
          <a:xfrm>
            <a:off x="213371" y="1606422"/>
            <a:ext cx="5278437" cy="1333500"/>
          </a:xfrm>
          <a:prstGeom prst="rect">
            <a:avLst/>
          </a:prstGeom>
        </p:spPr>
        <p:txBody>
          <a:bodyPr/>
          <a:lstStyle>
            <a:lvl1pPr marL="0" indent="0">
              <a:buNone/>
              <a:defRPr sz="4800">
                <a:solidFill>
                  <a:schemeClr val="bg1"/>
                </a:solidFill>
              </a:defRPr>
            </a:lvl1pPr>
          </a:lstStyle>
          <a:p>
            <a:r>
              <a:rPr lang="tr-TR" dirty="0" err="1"/>
              <a:t>Company</a:t>
            </a:r>
            <a:r>
              <a:rPr lang="tr-TR" dirty="0"/>
              <a:t> Logo</a:t>
            </a:r>
            <a:br>
              <a:rPr lang="tr-TR" dirty="0"/>
            </a:br>
            <a:r>
              <a:rPr lang="tr-TR" dirty="0" err="1"/>
              <a:t>if</a:t>
            </a:r>
            <a:r>
              <a:rPr lang="tr-TR" dirty="0"/>
              <a:t> </a:t>
            </a:r>
            <a:r>
              <a:rPr lang="tr-TR" dirty="0" err="1"/>
              <a:t>company</a:t>
            </a:r>
            <a:r>
              <a:rPr lang="tr-TR" dirty="0"/>
              <a:t> </a:t>
            </a:r>
            <a:r>
              <a:rPr lang="tr-TR" dirty="0" err="1"/>
              <a:t>agrees</a:t>
            </a:r>
            <a:endParaRPr lang="en-US" dirty="0"/>
          </a:p>
        </p:txBody>
      </p:sp>
      <p:sp>
        <p:nvSpPr>
          <p:cNvPr id="8" name="TextBox 7"/>
          <p:cNvSpPr txBox="1"/>
          <p:nvPr userDrawn="1"/>
        </p:nvSpPr>
        <p:spPr>
          <a:xfrm>
            <a:off x="5826817" y="2609850"/>
            <a:ext cx="5764212" cy="923330"/>
          </a:xfrm>
          <a:prstGeom prst="rect">
            <a:avLst/>
          </a:prstGeom>
          <a:noFill/>
        </p:spPr>
        <p:txBody>
          <a:bodyPr wrap="square" rtlCol="0">
            <a:spAutoFit/>
          </a:bodyPr>
          <a:lstStyle/>
          <a:p>
            <a:r>
              <a:rPr lang="tr-TR" sz="5400" dirty="0" err="1">
                <a:solidFill>
                  <a:schemeClr val="bg1"/>
                </a:solidFill>
                <a:latin typeface="+mj-lt"/>
                <a:cs typeface="Times New Roman" panose="02020603050405020304" pitchFamily="18" charset="0"/>
              </a:rPr>
              <a:t>Student</a:t>
            </a:r>
            <a:r>
              <a:rPr lang="tr-TR" sz="5400" dirty="0">
                <a:solidFill>
                  <a:schemeClr val="bg1"/>
                </a:solidFill>
                <a:latin typeface="+mj-lt"/>
                <a:cs typeface="Times New Roman" panose="02020603050405020304" pitchFamily="18" charset="0"/>
              </a:rPr>
              <a:t>(s)</a:t>
            </a:r>
            <a:endParaRPr lang="en-US" sz="5400" dirty="0">
              <a:solidFill>
                <a:schemeClr val="bg1"/>
              </a:solidFill>
              <a:latin typeface="+mj-lt"/>
              <a:cs typeface="Times New Roman" panose="02020603050405020304" pitchFamily="18" charset="0"/>
            </a:endParaRPr>
          </a:p>
        </p:txBody>
      </p:sp>
      <p:sp>
        <p:nvSpPr>
          <p:cNvPr id="31" name="TextBox 30"/>
          <p:cNvSpPr txBox="1"/>
          <p:nvPr userDrawn="1"/>
        </p:nvSpPr>
        <p:spPr>
          <a:xfrm>
            <a:off x="11610079" y="2609850"/>
            <a:ext cx="5764212" cy="923330"/>
          </a:xfrm>
          <a:prstGeom prst="rect">
            <a:avLst/>
          </a:prstGeom>
          <a:noFill/>
        </p:spPr>
        <p:txBody>
          <a:bodyPr wrap="square" rtlCol="0">
            <a:spAutoFit/>
          </a:bodyPr>
          <a:lstStyle/>
          <a:p>
            <a:r>
              <a:rPr lang="tr-TR" sz="5400" dirty="0" err="1">
                <a:solidFill>
                  <a:schemeClr val="bg1"/>
                </a:solidFill>
                <a:latin typeface="+mj-lt"/>
                <a:cs typeface="Times New Roman" panose="02020603050405020304" pitchFamily="18" charset="0"/>
              </a:rPr>
              <a:t>Faculty</a:t>
            </a:r>
            <a:r>
              <a:rPr lang="tr-TR" sz="5400" dirty="0">
                <a:solidFill>
                  <a:schemeClr val="bg1"/>
                </a:solidFill>
                <a:latin typeface="+mj-lt"/>
                <a:cs typeface="Times New Roman" panose="02020603050405020304" pitchFamily="18" charset="0"/>
              </a:rPr>
              <a:t> </a:t>
            </a:r>
            <a:r>
              <a:rPr lang="tr-TR" sz="5400" dirty="0" err="1">
                <a:solidFill>
                  <a:schemeClr val="bg1"/>
                </a:solidFill>
                <a:latin typeface="+mj-lt"/>
                <a:cs typeface="Times New Roman" panose="02020603050405020304" pitchFamily="18" charset="0"/>
              </a:rPr>
              <a:t>Member</a:t>
            </a:r>
            <a:r>
              <a:rPr lang="tr-TR" sz="5400" dirty="0">
                <a:solidFill>
                  <a:schemeClr val="bg1"/>
                </a:solidFill>
                <a:latin typeface="+mj-lt"/>
                <a:cs typeface="Times New Roman" panose="02020603050405020304" pitchFamily="18" charset="0"/>
              </a:rPr>
              <a:t>(</a:t>
            </a:r>
            <a:r>
              <a:rPr lang="tr-TR" sz="5400" kern="1200" dirty="0">
                <a:solidFill>
                  <a:schemeClr val="bg1"/>
                </a:solidFill>
                <a:latin typeface="+mn-lt"/>
                <a:ea typeface="+mn-ea"/>
                <a:cs typeface="Times New Roman" panose="02020603050405020304" pitchFamily="18" charset="0"/>
              </a:rPr>
              <a:t>s)</a:t>
            </a:r>
            <a:endParaRPr lang="en-US" sz="5400" dirty="0">
              <a:solidFill>
                <a:schemeClr val="bg1"/>
              </a:solidFill>
              <a:latin typeface="+mj-lt"/>
              <a:cs typeface="Times New Roman" panose="02020603050405020304" pitchFamily="18" charset="0"/>
            </a:endParaRPr>
          </a:p>
        </p:txBody>
      </p:sp>
      <p:sp>
        <p:nvSpPr>
          <p:cNvPr id="32" name="TextBox 31"/>
          <p:cNvSpPr txBox="1"/>
          <p:nvPr userDrawn="1"/>
        </p:nvSpPr>
        <p:spPr>
          <a:xfrm>
            <a:off x="17374291" y="2609850"/>
            <a:ext cx="5764212" cy="923330"/>
          </a:xfrm>
          <a:prstGeom prst="rect">
            <a:avLst/>
          </a:prstGeom>
          <a:noFill/>
        </p:spPr>
        <p:txBody>
          <a:bodyPr wrap="square" rtlCol="0">
            <a:spAutoFit/>
          </a:bodyPr>
          <a:lstStyle/>
          <a:p>
            <a:r>
              <a:rPr lang="tr-TR" sz="5400" dirty="0" err="1">
                <a:solidFill>
                  <a:schemeClr val="bg1"/>
                </a:solidFill>
                <a:latin typeface="+mj-lt"/>
                <a:cs typeface="Times New Roman" panose="02020603050405020304" pitchFamily="18" charset="0"/>
              </a:rPr>
              <a:t>Company</a:t>
            </a:r>
            <a:r>
              <a:rPr lang="tr-TR" sz="5400" dirty="0">
                <a:solidFill>
                  <a:schemeClr val="bg1"/>
                </a:solidFill>
                <a:latin typeface="+mj-lt"/>
                <a:cs typeface="Times New Roman" panose="02020603050405020304" pitchFamily="18" charset="0"/>
              </a:rPr>
              <a:t> Advisor(</a:t>
            </a:r>
            <a:r>
              <a:rPr lang="tr-TR" sz="5400" kern="1200" dirty="0">
                <a:solidFill>
                  <a:schemeClr val="bg1"/>
                </a:solidFill>
                <a:latin typeface="+mn-lt"/>
                <a:ea typeface="+mn-ea"/>
                <a:cs typeface="Times New Roman" panose="02020603050405020304" pitchFamily="18" charset="0"/>
              </a:rPr>
              <a:t>s)</a:t>
            </a:r>
            <a:endParaRPr lang="en-US" sz="5400" dirty="0">
              <a:solidFill>
                <a:schemeClr val="bg1"/>
              </a:solidFill>
              <a:latin typeface="+mj-lt"/>
              <a:cs typeface="Times New Roman" panose="02020603050405020304" pitchFamily="18" charset="0"/>
            </a:endParaRPr>
          </a:p>
        </p:txBody>
      </p:sp>
      <p:sp>
        <p:nvSpPr>
          <p:cNvPr id="5" name="Picture Placeholder 4"/>
          <p:cNvSpPr>
            <a:spLocks noGrp="1"/>
          </p:cNvSpPr>
          <p:nvPr>
            <p:ph type="pic" sz="quarter" idx="102" hasCustomPrompt="1"/>
          </p:nvPr>
        </p:nvSpPr>
        <p:spPr>
          <a:xfrm>
            <a:off x="1356852" y="8178800"/>
            <a:ext cx="12978580" cy="6835775"/>
          </a:xfrm>
          <a:prstGeom prst="rect">
            <a:avLst/>
          </a:prstGeom>
        </p:spPr>
        <p:txBody>
          <a:bodyPr/>
          <a:lstStyle>
            <a:lvl1pPr marL="0" indent="0" algn="ctr">
              <a:buNone/>
              <a:defRPr sz="6000"/>
            </a:lvl1pPr>
          </a:lstStyle>
          <a:p>
            <a:r>
              <a:rPr lang="tr-TR" dirty="0"/>
              <a:t>Photo</a:t>
            </a:r>
          </a:p>
        </p:txBody>
      </p:sp>
      <p:sp>
        <p:nvSpPr>
          <p:cNvPr id="21" name="Text Placeholder 3"/>
          <p:cNvSpPr>
            <a:spLocks noGrp="1"/>
          </p:cNvSpPr>
          <p:nvPr>
            <p:ph type="body" sz="quarter" idx="103" hasCustomPrompt="1"/>
          </p:nvPr>
        </p:nvSpPr>
        <p:spPr>
          <a:xfrm>
            <a:off x="16129819" y="15361263"/>
            <a:ext cx="12978580" cy="10190177"/>
          </a:xfrm>
          <a:prstGeom prst="rect">
            <a:avLst/>
          </a:prstGeom>
        </p:spPr>
        <p:txBody>
          <a:bodyPr wrap="square" lIns="223877" tIns="223877" rIns="223877" bIns="223877">
            <a:spAutoFit/>
          </a:bodyPr>
          <a:lstStyle>
            <a:lvl1pPr marL="0" indent="0">
              <a:buNone/>
              <a:defRPr sz="2800">
                <a:solidFill>
                  <a:schemeClr val="bg2">
                    <a:lumMod val="1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tr-TR" dirty="0" err="1"/>
              <a:t>Text</a:t>
            </a:r>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en-US" dirty="0"/>
          </a:p>
        </p:txBody>
      </p:sp>
      <p:sp>
        <p:nvSpPr>
          <p:cNvPr id="22" name="Picture Placeholder 4"/>
          <p:cNvSpPr>
            <a:spLocks noGrp="1"/>
          </p:cNvSpPr>
          <p:nvPr>
            <p:ph type="pic" sz="quarter" idx="104" hasCustomPrompt="1"/>
          </p:nvPr>
        </p:nvSpPr>
        <p:spPr>
          <a:xfrm>
            <a:off x="16129819" y="8178800"/>
            <a:ext cx="12978580" cy="6835775"/>
          </a:xfrm>
          <a:prstGeom prst="rect">
            <a:avLst/>
          </a:prstGeom>
        </p:spPr>
        <p:txBody>
          <a:bodyPr/>
          <a:lstStyle>
            <a:lvl1pPr marL="0" indent="0" algn="ctr">
              <a:buNone/>
              <a:defRPr sz="6000"/>
            </a:lvl1pPr>
          </a:lstStyle>
          <a:p>
            <a:r>
              <a:rPr lang="tr-TR" dirty="0"/>
              <a:t>Photo</a:t>
            </a:r>
          </a:p>
        </p:txBody>
      </p:sp>
      <p:sp>
        <p:nvSpPr>
          <p:cNvPr id="23" name="Text Placeholder 3"/>
          <p:cNvSpPr>
            <a:spLocks noGrp="1"/>
          </p:cNvSpPr>
          <p:nvPr>
            <p:ph type="body" sz="quarter" idx="105" hasCustomPrompt="1"/>
          </p:nvPr>
        </p:nvSpPr>
        <p:spPr>
          <a:xfrm>
            <a:off x="1356852" y="37129924"/>
            <a:ext cx="12978580" cy="3985402"/>
          </a:xfrm>
          <a:prstGeom prst="rect">
            <a:avLst/>
          </a:prstGeom>
        </p:spPr>
        <p:txBody>
          <a:bodyPr wrap="square" lIns="223877" tIns="223877" rIns="223877" bIns="223877">
            <a:spAutoFit/>
          </a:bodyPr>
          <a:lstStyle>
            <a:lvl1pPr marL="0" indent="0">
              <a:buNone/>
              <a:defRPr sz="2800">
                <a:solidFill>
                  <a:schemeClr val="bg2">
                    <a:lumMod val="1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tr-TR" dirty="0"/>
              <a:t>Metin</a:t>
            </a:r>
          </a:p>
          <a:p>
            <a:pPr lvl="0"/>
            <a:endParaRPr lang="tr-TR" dirty="0"/>
          </a:p>
          <a:p>
            <a:pPr lvl="0"/>
            <a:endParaRPr lang="tr-TR" dirty="0"/>
          </a:p>
          <a:p>
            <a:pPr lvl="0"/>
            <a:endParaRPr lang="tr-TR" dirty="0"/>
          </a:p>
          <a:p>
            <a:pPr lvl="0"/>
            <a:endParaRPr lang="tr-TR" dirty="0"/>
          </a:p>
          <a:p>
            <a:pPr lvl="0"/>
            <a:endParaRPr lang="tr-TR" dirty="0"/>
          </a:p>
          <a:p>
            <a:pPr lvl="0"/>
            <a:endParaRPr lang="en-US" dirty="0"/>
          </a:p>
        </p:txBody>
      </p:sp>
      <p:sp>
        <p:nvSpPr>
          <p:cNvPr id="29" name="Text Placeholder 5"/>
          <p:cNvSpPr>
            <a:spLocks noGrp="1"/>
          </p:cNvSpPr>
          <p:nvPr>
            <p:ph type="body" sz="quarter" idx="107" hasCustomPrompt="1"/>
          </p:nvPr>
        </p:nvSpPr>
        <p:spPr>
          <a:xfrm>
            <a:off x="617538" y="25803020"/>
            <a:ext cx="14291358"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bg2">
                    <a:lumMod val="10000"/>
                  </a:schemeClr>
                </a:solidFill>
              </a:defRPr>
            </a:lvl1pPr>
          </a:lstStyle>
          <a:p>
            <a:pPr lvl="0"/>
            <a:r>
              <a:rPr lang="en-US" dirty="0"/>
              <a:t>OBJECTIVES</a:t>
            </a:r>
            <a:r>
              <a:rPr lang="tr-TR" dirty="0"/>
              <a:t> (Düzenlemek için tıklayın)</a:t>
            </a:r>
            <a:endParaRPr lang="en-US" dirty="0"/>
          </a:p>
        </p:txBody>
      </p:sp>
      <p:sp>
        <p:nvSpPr>
          <p:cNvPr id="30" name="Text Placeholder 3"/>
          <p:cNvSpPr>
            <a:spLocks noGrp="1"/>
          </p:cNvSpPr>
          <p:nvPr>
            <p:ph type="body" sz="quarter" idx="108" hasCustomPrompt="1"/>
          </p:nvPr>
        </p:nvSpPr>
        <p:spPr>
          <a:xfrm>
            <a:off x="1338179" y="27074031"/>
            <a:ext cx="12978580" cy="2434208"/>
          </a:xfrm>
          <a:prstGeom prst="rect">
            <a:avLst/>
          </a:prstGeom>
        </p:spPr>
        <p:txBody>
          <a:bodyPr wrap="square" lIns="223877" tIns="223877" rIns="223877" bIns="223877">
            <a:spAutoFit/>
          </a:bodyPr>
          <a:lstStyle>
            <a:lvl1pPr marL="0" indent="0">
              <a:buNone/>
              <a:defRPr sz="2800">
                <a:solidFill>
                  <a:schemeClr val="bg2">
                    <a:lumMod val="1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tr-TR" dirty="0" err="1"/>
              <a:t>Text</a:t>
            </a:r>
            <a:endParaRPr lang="tr-TR" dirty="0"/>
          </a:p>
          <a:p>
            <a:pPr lvl="0"/>
            <a:endParaRPr lang="tr-TR" dirty="0"/>
          </a:p>
          <a:p>
            <a:pPr lvl="0"/>
            <a:endParaRPr lang="tr-TR" dirty="0"/>
          </a:p>
          <a:p>
            <a:pPr lvl="0"/>
            <a:endParaRPr lang="en-US" dirty="0"/>
          </a:p>
        </p:txBody>
      </p:sp>
      <p:sp>
        <p:nvSpPr>
          <p:cNvPr id="33" name="Picture Placeholder 4"/>
          <p:cNvSpPr>
            <a:spLocks noGrp="1"/>
          </p:cNvSpPr>
          <p:nvPr>
            <p:ph type="pic" sz="quarter" idx="109" hasCustomPrompt="1"/>
          </p:nvPr>
        </p:nvSpPr>
        <p:spPr>
          <a:xfrm>
            <a:off x="1356852" y="31490620"/>
            <a:ext cx="12978580" cy="5245491"/>
          </a:xfrm>
          <a:prstGeom prst="rect">
            <a:avLst/>
          </a:prstGeom>
        </p:spPr>
        <p:txBody>
          <a:bodyPr/>
          <a:lstStyle>
            <a:lvl1pPr marL="0" indent="0" algn="ctr">
              <a:buNone/>
              <a:defRPr sz="6000"/>
            </a:lvl1pPr>
          </a:lstStyle>
          <a:p>
            <a:r>
              <a:rPr lang="tr-TR" dirty="0"/>
              <a:t>Photo</a:t>
            </a:r>
          </a:p>
        </p:txBody>
      </p:sp>
      <p:sp>
        <p:nvSpPr>
          <p:cNvPr id="34" name="Text Placeholder 5"/>
          <p:cNvSpPr>
            <a:spLocks noGrp="1"/>
          </p:cNvSpPr>
          <p:nvPr>
            <p:ph type="body" sz="quarter" idx="110" hasCustomPrompt="1"/>
          </p:nvPr>
        </p:nvSpPr>
        <p:spPr>
          <a:xfrm>
            <a:off x="15353328" y="36729791"/>
            <a:ext cx="14291358"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bg2">
                    <a:lumMod val="10000"/>
                  </a:schemeClr>
                </a:solidFill>
              </a:defRPr>
            </a:lvl1pPr>
          </a:lstStyle>
          <a:p>
            <a:pPr lvl="0"/>
            <a:r>
              <a:rPr lang="tr-TR" dirty="0"/>
              <a:t>REFERENCES (Düzenlemek için tıklayın)</a:t>
            </a:r>
            <a:endParaRPr lang="en-US" dirty="0"/>
          </a:p>
        </p:txBody>
      </p:sp>
      <p:sp>
        <p:nvSpPr>
          <p:cNvPr id="35" name="Text Placeholder 3"/>
          <p:cNvSpPr>
            <a:spLocks noGrp="1"/>
          </p:cNvSpPr>
          <p:nvPr>
            <p:ph type="body" sz="quarter" idx="111" hasCustomPrompt="1"/>
          </p:nvPr>
        </p:nvSpPr>
        <p:spPr>
          <a:xfrm>
            <a:off x="16073969" y="38000802"/>
            <a:ext cx="12978580" cy="2951272"/>
          </a:xfrm>
          <a:prstGeom prst="rect">
            <a:avLst/>
          </a:prstGeom>
        </p:spPr>
        <p:txBody>
          <a:bodyPr wrap="square" lIns="223877" tIns="223877" rIns="223877" bIns="223877">
            <a:spAutoFit/>
          </a:bodyPr>
          <a:lstStyle>
            <a:lvl1pPr marL="0" indent="0">
              <a:buNone/>
              <a:defRPr sz="2800">
                <a:solidFill>
                  <a:schemeClr val="bg2">
                    <a:lumMod val="1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tr-TR" dirty="0" err="1"/>
              <a:t>Text</a:t>
            </a:r>
            <a:endParaRPr lang="tr-TR" dirty="0"/>
          </a:p>
          <a:p>
            <a:pPr lvl="0"/>
            <a:endParaRPr lang="tr-TR" dirty="0"/>
          </a:p>
          <a:p>
            <a:pPr lvl="0"/>
            <a:endParaRPr lang="tr-TR" dirty="0"/>
          </a:p>
          <a:p>
            <a:pPr lvl="0"/>
            <a:endParaRPr lang="tr-TR" dirty="0"/>
          </a:p>
          <a:p>
            <a:pPr lvl="0"/>
            <a:endParaRPr lang="en-US" dirty="0"/>
          </a:p>
        </p:txBody>
      </p:sp>
      <p:sp>
        <p:nvSpPr>
          <p:cNvPr id="36" name="Text Placeholder 5"/>
          <p:cNvSpPr>
            <a:spLocks noGrp="1"/>
          </p:cNvSpPr>
          <p:nvPr>
            <p:ph type="body" sz="quarter" idx="112" hasCustomPrompt="1"/>
          </p:nvPr>
        </p:nvSpPr>
        <p:spPr>
          <a:xfrm>
            <a:off x="15409178" y="25803020"/>
            <a:ext cx="14291358"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bg2">
                    <a:lumMod val="10000"/>
                  </a:schemeClr>
                </a:solidFill>
              </a:defRPr>
            </a:lvl1pPr>
          </a:lstStyle>
          <a:p>
            <a:pPr lvl="0"/>
            <a:r>
              <a:rPr lang="tr-TR" dirty="0"/>
              <a:t>CONCLUSIONS (Düzenlemek için tıklayın)</a:t>
            </a:r>
            <a:endParaRPr lang="en-US" dirty="0"/>
          </a:p>
        </p:txBody>
      </p:sp>
      <p:sp>
        <p:nvSpPr>
          <p:cNvPr id="37" name="Text Placeholder 3"/>
          <p:cNvSpPr>
            <a:spLocks noGrp="1"/>
          </p:cNvSpPr>
          <p:nvPr>
            <p:ph type="body" sz="quarter" idx="113" hasCustomPrompt="1"/>
          </p:nvPr>
        </p:nvSpPr>
        <p:spPr>
          <a:xfrm>
            <a:off x="16129819" y="27074031"/>
            <a:ext cx="12978580" cy="9156048"/>
          </a:xfrm>
          <a:prstGeom prst="rect">
            <a:avLst/>
          </a:prstGeom>
        </p:spPr>
        <p:txBody>
          <a:bodyPr wrap="square" lIns="223877" tIns="223877" rIns="223877" bIns="223877">
            <a:spAutoFit/>
          </a:bodyPr>
          <a:lstStyle>
            <a:lvl1pPr marL="0" indent="0">
              <a:buNone/>
              <a:defRPr sz="2800">
                <a:solidFill>
                  <a:schemeClr val="bg2">
                    <a:lumMod val="1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tr-TR" dirty="0" err="1"/>
              <a:t>Text</a:t>
            </a:r>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tr-TR" dirty="0"/>
          </a:p>
          <a:p>
            <a:pPr lvl="0"/>
            <a:endParaRPr lang="en-US" dirty="0"/>
          </a:p>
        </p:txBody>
      </p:sp>
      <p:sp>
        <p:nvSpPr>
          <p:cNvPr id="10" name="Text Placeholder 9"/>
          <p:cNvSpPr>
            <a:spLocks noGrp="1"/>
          </p:cNvSpPr>
          <p:nvPr>
            <p:ph type="body" sz="quarter" idx="114" hasCustomPrompt="1"/>
          </p:nvPr>
        </p:nvSpPr>
        <p:spPr>
          <a:xfrm>
            <a:off x="213372" y="427991"/>
            <a:ext cx="5278437" cy="1333500"/>
          </a:xfrm>
          <a:prstGeom prst="rect">
            <a:avLst/>
          </a:prstGeom>
        </p:spPr>
        <p:txBody>
          <a:bodyPr/>
          <a:lstStyle>
            <a:lvl1pPr marL="0" indent="0">
              <a:buNone/>
              <a:defRPr sz="6000" baseline="0">
                <a:solidFill>
                  <a:schemeClr val="bg1"/>
                </a:solidFill>
              </a:defRPr>
            </a:lvl1pPr>
          </a:lstStyle>
          <a:p>
            <a:pPr lvl="0"/>
            <a:r>
              <a:rPr lang="tr-TR" dirty="0" err="1"/>
              <a:t>Company</a:t>
            </a:r>
            <a:r>
              <a:rPr lang="tr-TR" dirty="0"/>
              <a:t> Name</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077762" y="448505"/>
            <a:ext cx="6297337" cy="1184406"/>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6">
                <a:lumMod val="75000"/>
              </a:schemeClr>
            </a:gs>
            <a:gs pos="50000">
              <a:schemeClr val="accent6">
                <a:lumMod val="60000"/>
                <a:lumOff val="40000"/>
              </a:schemeClr>
            </a:gs>
            <a:gs pos="100000">
              <a:schemeClr val="accent6">
                <a:lumMod val="3000"/>
                <a:lumOff val="97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userDrawn="1"/>
        </p:nvSpPr>
        <p:spPr bwMode="auto">
          <a:xfrm>
            <a:off x="0" y="1"/>
            <a:ext cx="30275213" cy="5440680"/>
          </a:xfrm>
          <a:prstGeom prst="rect">
            <a:avLst/>
          </a:prstGeom>
          <a:solidFill>
            <a:schemeClr val="accent6">
              <a:lumMod val="75000"/>
            </a:schemeClr>
          </a:solidFill>
          <a:ln w="9525">
            <a:solidFill>
              <a:schemeClr val="accent6">
                <a:lumMod val="50000"/>
              </a:schemeClr>
            </a:solidFill>
            <a:miter lim="800000"/>
            <a:headEnd/>
            <a:tailEnd/>
          </a:ln>
          <a:effectLst/>
        </p:spPr>
        <p:txBody>
          <a:bodyPr wrap="none" lIns="89551" tIns="44774" rIns="89551" bIns="44774" anchor="ctr"/>
          <a:lstStyle/>
          <a:p>
            <a:pPr>
              <a:defRPr/>
            </a:pPr>
            <a:endParaRPr lang="en-US" dirty="0"/>
          </a:p>
        </p:txBody>
      </p:sp>
      <p:sp>
        <p:nvSpPr>
          <p:cNvPr id="9" name="Rectangle 9"/>
          <p:cNvSpPr>
            <a:spLocks noChangeArrowheads="1"/>
          </p:cNvSpPr>
          <p:nvPr/>
        </p:nvSpPr>
        <p:spPr bwMode="auto">
          <a:xfrm>
            <a:off x="0" y="5425452"/>
            <a:ext cx="30275213" cy="198164"/>
          </a:xfrm>
          <a:prstGeom prst="rect">
            <a:avLst/>
          </a:prstGeom>
          <a:solidFill>
            <a:schemeClr val="accent6">
              <a:lumMod val="50000"/>
            </a:schemeClr>
          </a:solidFill>
          <a:ln w="152400">
            <a:noFill/>
            <a:miter lim="800000"/>
            <a:headEnd/>
            <a:tailEnd/>
          </a:ln>
          <a:effectLst/>
        </p:spPr>
        <p:txBody>
          <a:bodyPr wrap="none" lIns="89551" tIns="44774" rIns="89551" bIns="44774" anchor="ctr"/>
          <a:lstStyle/>
          <a:p>
            <a:pPr>
              <a:defRPr/>
            </a:pPr>
            <a:endParaRPr lang="en-US" dirty="0"/>
          </a:p>
        </p:txBody>
      </p:sp>
      <p:sp>
        <p:nvSpPr>
          <p:cNvPr id="16" name="Rectangle 33"/>
          <p:cNvSpPr>
            <a:spLocks noChangeArrowheads="1"/>
          </p:cNvSpPr>
          <p:nvPr/>
        </p:nvSpPr>
        <p:spPr bwMode="auto">
          <a:xfrm>
            <a:off x="634515" y="6446521"/>
            <a:ext cx="14291153" cy="35160496"/>
          </a:xfrm>
          <a:prstGeom prst="roundRect">
            <a:avLst>
              <a:gd name="adj" fmla="val 3215"/>
            </a:avLst>
          </a:prstGeom>
          <a:gradFill flip="none" rotWithShape="1">
            <a:gsLst>
              <a:gs pos="0">
                <a:schemeClr val="accent1">
                  <a:tint val="66000"/>
                  <a:satMod val="160000"/>
                </a:schemeClr>
              </a:gs>
              <a:gs pos="0">
                <a:srgbClr val="CDD2DE"/>
              </a:gs>
              <a:gs pos="100000">
                <a:srgbClr val="F3F5FA"/>
              </a:gs>
            </a:gsLst>
            <a:lin ang="16200000" scaled="1"/>
            <a:tileRect/>
          </a:gradFill>
          <a:ln w="9525">
            <a:solidFill>
              <a:schemeClr val="tx2"/>
            </a:solidFill>
            <a:miter lim="800000"/>
            <a:headEnd/>
            <a:tailEnd/>
          </a:ln>
          <a:effectLst/>
        </p:spPr>
        <p:txBody>
          <a:bodyPr wrap="none" lIns="89551" tIns="44774" rIns="89551" bIns="44774" anchor="ctr"/>
          <a:lstStyle/>
          <a:p>
            <a:pPr>
              <a:defRPr/>
            </a:pPr>
            <a:endParaRPr lang="en-US" dirty="0"/>
          </a:p>
        </p:txBody>
      </p:sp>
      <p:sp>
        <p:nvSpPr>
          <p:cNvPr id="21" name="Rectangle 33"/>
          <p:cNvSpPr>
            <a:spLocks noChangeArrowheads="1"/>
          </p:cNvSpPr>
          <p:nvPr userDrawn="1"/>
        </p:nvSpPr>
        <p:spPr bwMode="auto">
          <a:xfrm>
            <a:off x="15349546" y="6446521"/>
            <a:ext cx="14291153" cy="35160496"/>
          </a:xfrm>
          <a:prstGeom prst="roundRect">
            <a:avLst>
              <a:gd name="adj" fmla="val 3215"/>
            </a:avLst>
          </a:prstGeom>
          <a:gradFill flip="none" rotWithShape="1">
            <a:gsLst>
              <a:gs pos="0">
                <a:schemeClr val="accent1">
                  <a:tint val="66000"/>
                  <a:satMod val="160000"/>
                </a:schemeClr>
              </a:gs>
              <a:gs pos="0">
                <a:srgbClr val="CDD2DE"/>
              </a:gs>
              <a:gs pos="100000">
                <a:srgbClr val="F3F5FA"/>
              </a:gs>
            </a:gsLst>
            <a:lin ang="16200000" scaled="1"/>
            <a:tileRect/>
          </a:gradFill>
          <a:ln w="9525">
            <a:solidFill>
              <a:schemeClr val="tx2"/>
            </a:solidFill>
            <a:miter lim="800000"/>
            <a:headEnd/>
            <a:tailEnd/>
          </a:ln>
          <a:effectLst/>
        </p:spPr>
        <p:txBody>
          <a:bodyPr wrap="none" lIns="89551" tIns="44774" rIns="89551" bIns="44774" anchor="ct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4298410" rtl="0" eaLnBrk="1" latinLnBrk="0" hangingPunct="1">
        <a:spcBef>
          <a:spcPct val="0"/>
        </a:spcBef>
        <a:buNone/>
        <a:defRPr sz="8500" kern="1200">
          <a:solidFill>
            <a:schemeClr val="bg1"/>
          </a:solidFill>
          <a:latin typeface="Trebuchet MS" pitchFamily="34" charset="0"/>
          <a:ea typeface="+mj-ea"/>
          <a:cs typeface="+mj-cs"/>
        </a:defRPr>
      </a:lvl1pPr>
    </p:titleStyle>
    <p:bodyStyle>
      <a:lvl1pPr marL="1611903" indent="-1611903" algn="l" defTabSz="4298410" rtl="0" eaLnBrk="1" latinLnBrk="0" hangingPunct="1">
        <a:spcBef>
          <a:spcPct val="20000"/>
        </a:spcBef>
        <a:buFont typeface="Arial" pitchFamily="34" charset="0"/>
        <a:buChar char="•"/>
        <a:defRPr sz="15100" kern="1200">
          <a:solidFill>
            <a:schemeClr val="tx1"/>
          </a:solidFill>
          <a:latin typeface="+mn-lt"/>
          <a:ea typeface="+mn-ea"/>
          <a:cs typeface="+mn-cs"/>
        </a:defRPr>
      </a:lvl1pPr>
      <a:lvl2pPr marL="3492457" indent="-1343252" algn="l" defTabSz="4298410" rtl="0" eaLnBrk="1" latinLnBrk="0" hangingPunct="1">
        <a:spcBef>
          <a:spcPct val="20000"/>
        </a:spcBef>
        <a:buFont typeface="Arial" pitchFamily="34" charset="0"/>
        <a:buChar char="–"/>
        <a:defRPr sz="13300" kern="1200">
          <a:solidFill>
            <a:schemeClr val="tx1"/>
          </a:solidFill>
          <a:latin typeface="+mn-lt"/>
          <a:ea typeface="+mn-ea"/>
          <a:cs typeface="+mn-cs"/>
        </a:defRPr>
      </a:lvl2pPr>
      <a:lvl3pPr marL="5373012" indent="-1074603" algn="l" defTabSz="4298410" rtl="0" eaLnBrk="1" latinLnBrk="0" hangingPunct="1">
        <a:spcBef>
          <a:spcPct val="20000"/>
        </a:spcBef>
        <a:buFont typeface="Arial" pitchFamily="34" charset="0"/>
        <a:buChar char="•"/>
        <a:defRPr sz="11300" kern="1200">
          <a:solidFill>
            <a:schemeClr val="tx1"/>
          </a:solidFill>
          <a:latin typeface="+mn-lt"/>
          <a:ea typeface="+mn-ea"/>
          <a:cs typeface="+mn-cs"/>
        </a:defRPr>
      </a:lvl3pPr>
      <a:lvl4pPr marL="7522217"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4pPr>
      <a:lvl5pPr marL="9671420"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p:bodyStyle>
    <p:otherStyle>
      <a:defPPr>
        <a:defRPr lang="en-US"/>
      </a:defPPr>
      <a:lvl1pPr marL="0" algn="l" defTabSz="4298410" rtl="0" eaLnBrk="1" latinLnBrk="0" hangingPunct="1">
        <a:defRPr sz="8500" kern="1200">
          <a:solidFill>
            <a:schemeClr val="tx1"/>
          </a:solidFill>
          <a:latin typeface="+mn-lt"/>
          <a:ea typeface="+mn-ea"/>
          <a:cs typeface="+mn-cs"/>
        </a:defRPr>
      </a:lvl1pPr>
      <a:lvl2pPr marL="2149205" algn="l" defTabSz="4298410" rtl="0" eaLnBrk="1" latinLnBrk="0" hangingPunct="1">
        <a:defRPr sz="8500" kern="1200">
          <a:solidFill>
            <a:schemeClr val="tx1"/>
          </a:solidFill>
          <a:latin typeface="+mn-lt"/>
          <a:ea typeface="+mn-ea"/>
          <a:cs typeface="+mn-cs"/>
        </a:defRPr>
      </a:lvl2pPr>
      <a:lvl3pPr marL="4298410" algn="l" defTabSz="4298410" rtl="0" eaLnBrk="1" latinLnBrk="0" hangingPunct="1">
        <a:defRPr sz="8500" kern="1200">
          <a:solidFill>
            <a:schemeClr val="tx1"/>
          </a:solidFill>
          <a:latin typeface="+mn-lt"/>
          <a:ea typeface="+mn-ea"/>
          <a:cs typeface="+mn-cs"/>
        </a:defRPr>
      </a:lvl3pPr>
      <a:lvl4pPr marL="6447613" algn="l" defTabSz="4298410" rtl="0" eaLnBrk="1" latinLnBrk="0" hangingPunct="1">
        <a:defRPr sz="8500" kern="1200">
          <a:solidFill>
            <a:schemeClr val="tx1"/>
          </a:solidFill>
          <a:latin typeface="+mn-lt"/>
          <a:ea typeface="+mn-ea"/>
          <a:cs typeface="+mn-cs"/>
        </a:defRPr>
      </a:lvl4pPr>
      <a:lvl5pPr marL="8596817" algn="l" defTabSz="4298410" rtl="0" eaLnBrk="1" latinLnBrk="0" hangingPunct="1">
        <a:defRPr sz="8500" kern="1200">
          <a:solidFill>
            <a:schemeClr val="tx1"/>
          </a:solidFill>
          <a:latin typeface="+mn-lt"/>
          <a:ea typeface="+mn-ea"/>
          <a:cs typeface="+mn-cs"/>
        </a:defRPr>
      </a:lvl5pPr>
      <a:lvl6pPr marL="10746023" algn="l" defTabSz="4298410" rtl="0" eaLnBrk="1" latinLnBrk="0" hangingPunct="1">
        <a:defRPr sz="8500" kern="1200">
          <a:solidFill>
            <a:schemeClr val="tx1"/>
          </a:solidFill>
          <a:latin typeface="+mn-lt"/>
          <a:ea typeface="+mn-ea"/>
          <a:cs typeface="+mn-cs"/>
        </a:defRPr>
      </a:lvl6pPr>
      <a:lvl7pPr marL="12895229" algn="l" defTabSz="4298410" rtl="0" eaLnBrk="1" latinLnBrk="0" hangingPunct="1">
        <a:defRPr sz="8500" kern="1200">
          <a:solidFill>
            <a:schemeClr val="tx1"/>
          </a:solidFill>
          <a:latin typeface="+mn-lt"/>
          <a:ea typeface="+mn-ea"/>
          <a:cs typeface="+mn-cs"/>
        </a:defRPr>
      </a:lvl7pPr>
      <a:lvl8pPr marL="15044432" algn="l" defTabSz="4298410" rtl="0" eaLnBrk="1" latinLnBrk="0" hangingPunct="1">
        <a:defRPr sz="8500" kern="1200">
          <a:solidFill>
            <a:schemeClr val="tx1"/>
          </a:solidFill>
          <a:latin typeface="+mn-lt"/>
          <a:ea typeface="+mn-ea"/>
          <a:cs typeface="+mn-cs"/>
        </a:defRPr>
      </a:lvl8pPr>
      <a:lvl9pPr marL="17193637" algn="l" defTabSz="4298410" rtl="0" eaLnBrk="1" latinLnBrk="0" hangingPunct="1">
        <a:defRPr sz="8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356852" y="14810906"/>
            <a:ext cx="12978580" cy="9870089"/>
          </a:xfrm>
        </p:spPr>
        <p:txBody>
          <a:bodyPr/>
          <a:lstStyle/>
          <a:p>
            <a:pPr algn="ctr"/>
            <a:r>
              <a:rPr lang="en-US" sz="3600" dirty="0"/>
              <a:t>This project presents an AI-assisted framework for generating and validating software test cases from technical documentation. The system takes a product manual or requirements document as input, retrieves relevant sections, extracts testable constraints, and uses a large language model to generate structured black-box test cases. To improve reliability, the generated cases are evaluated by a rule-based validation engine that checks structural completeness, content quality, semantic consistency, and traceability to extracted constraints. Invalid or incomplete cases are improved through an iterative repair loop that combines deterministic structural fixes with LLM-based semantic repair. The framework also includes a human-in-the-loop clarification step for ambiguous constraints and a </a:t>
            </a:r>
            <a:r>
              <a:rPr lang="en-US" sz="3600" dirty="0" err="1"/>
              <a:t>Streamlit</a:t>
            </a:r>
            <a:r>
              <a:rPr lang="en-US" sz="3600" dirty="0"/>
              <a:t> interface that makes the full pipeline transparent to the user. The resulting prototype demonstrates how generative AI can be combined with rule-based validation to produce more reliable, traceable, and auditable software test cases with reduced manual effort.</a:t>
            </a:r>
            <a:endParaRPr lang="tr-TR" sz="3600" dirty="0"/>
          </a:p>
        </p:txBody>
      </p:sp>
      <p:sp>
        <p:nvSpPr>
          <p:cNvPr id="3" name="Text Placeholder 2"/>
          <p:cNvSpPr>
            <a:spLocks noGrp="1"/>
          </p:cNvSpPr>
          <p:nvPr>
            <p:ph type="body" sz="quarter" idx="11"/>
          </p:nvPr>
        </p:nvSpPr>
        <p:spPr/>
        <p:txBody>
          <a:bodyPr/>
          <a:lstStyle/>
          <a:p>
            <a:r>
              <a:rPr lang="tr-TR" dirty="0"/>
              <a:t>ABSTRACT</a:t>
            </a:r>
          </a:p>
        </p:txBody>
      </p:sp>
      <p:sp>
        <p:nvSpPr>
          <p:cNvPr id="4" name="Text Placeholder 3"/>
          <p:cNvSpPr>
            <a:spLocks noGrp="1"/>
          </p:cNvSpPr>
          <p:nvPr>
            <p:ph type="body" sz="quarter" idx="20"/>
          </p:nvPr>
        </p:nvSpPr>
        <p:spPr>
          <a:xfrm>
            <a:off x="480559" y="30108397"/>
            <a:ext cx="14291358" cy="800265"/>
          </a:xfrm>
        </p:spPr>
        <p:txBody>
          <a:bodyPr/>
          <a:lstStyle/>
          <a:p>
            <a:r>
              <a:rPr lang="tr-TR" dirty="0"/>
              <a:t>PROJECT DETAILS</a:t>
            </a:r>
          </a:p>
        </p:txBody>
      </p:sp>
      <p:sp>
        <p:nvSpPr>
          <p:cNvPr id="5" name="Text Placeholder 4"/>
          <p:cNvSpPr>
            <a:spLocks noGrp="1"/>
          </p:cNvSpPr>
          <p:nvPr>
            <p:ph type="body" sz="quarter" idx="25"/>
          </p:nvPr>
        </p:nvSpPr>
        <p:spPr/>
        <p:txBody>
          <a:bodyPr/>
          <a:lstStyle/>
          <a:p>
            <a:r>
              <a:rPr lang="tr-TR" dirty="0"/>
              <a:t>PROJECT DETAILS II</a:t>
            </a:r>
          </a:p>
        </p:txBody>
      </p:sp>
      <p:sp>
        <p:nvSpPr>
          <p:cNvPr id="6" name="Text Placeholder 5"/>
          <p:cNvSpPr>
            <a:spLocks noGrp="1"/>
          </p:cNvSpPr>
          <p:nvPr>
            <p:ph type="body" sz="quarter" idx="97"/>
          </p:nvPr>
        </p:nvSpPr>
        <p:spPr>
          <a:xfrm>
            <a:off x="3818611" y="378575"/>
            <a:ext cx="20996295" cy="2590800"/>
          </a:xfrm>
        </p:spPr>
        <p:txBody>
          <a:bodyPr/>
          <a:lstStyle/>
          <a:p>
            <a:pPr algn="ctr"/>
            <a:r>
              <a:rPr lang="en-US" sz="6600" b="1" dirty="0">
                <a:solidFill>
                  <a:srgbClr val="193354"/>
                </a:solidFill>
                <a:latin typeface="Aptos"/>
              </a:rPr>
              <a:t>Using Gen-AI for Software Verification and </a:t>
            </a:r>
            <a:endParaRPr lang="tr-TR" sz="6600" b="1" dirty="0">
              <a:solidFill>
                <a:srgbClr val="193354"/>
              </a:solidFill>
              <a:latin typeface="Aptos"/>
            </a:endParaRPr>
          </a:p>
          <a:p>
            <a:pPr algn="ctr"/>
            <a:r>
              <a:rPr lang="en-US" sz="6600" b="1" dirty="0">
                <a:solidFill>
                  <a:srgbClr val="193354"/>
                </a:solidFill>
                <a:latin typeface="Aptos"/>
              </a:rPr>
              <a:t>Validation</a:t>
            </a:r>
            <a:endParaRPr lang="en-US" sz="6600" dirty="0"/>
          </a:p>
          <a:p>
            <a:endParaRPr lang="tr-TR" dirty="0"/>
          </a:p>
        </p:txBody>
      </p:sp>
      <p:sp>
        <p:nvSpPr>
          <p:cNvPr id="7" name="Text Placeholder 6"/>
          <p:cNvSpPr>
            <a:spLocks noGrp="1"/>
          </p:cNvSpPr>
          <p:nvPr>
            <p:ph type="body" sz="quarter" idx="98"/>
          </p:nvPr>
        </p:nvSpPr>
        <p:spPr/>
        <p:txBody>
          <a:bodyPr/>
          <a:lstStyle/>
          <a:p>
            <a:r>
              <a:rPr lang="tr-TR" dirty="0"/>
              <a:t>Zeynep Dila Kuyucu</a:t>
            </a:r>
          </a:p>
        </p:txBody>
      </p:sp>
      <p:sp>
        <p:nvSpPr>
          <p:cNvPr id="8" name="Text Placeholder 7"/>
          <p:cNvSpPr>
            <a:spLocks noGrp="1"/>
          </p:cNvSpPr>
          <p:nvPr>
            <p:ph type="body" sz="quarter" idx="99"/>
          </p:nvPr>
        </p:nvSpPr>
        <p:spPr/>
        <p:txBody>
          <a:bodyPr/>
          <a:lstStyle/>
          <a:p>
            <a:r>
              <a:rPr lang="tr-TR" dirty="0"/>
              <a:t>Cemal Yılmaz</a:t>
            </a:r>
          </a:p>
        </p:txBody>
      </p:sp>
      <p:sp>
        <p:nvSpPr>
          <p:cNvPr id="9" name="Text Placeholder 8"/>
          <p:cNvSpPr>
            <a:spLocks noGrp="1"/>
          </p:cNvSpPr>
          <p:nvPr>
            <p:ph type="body" sz="quarter" idx="100"/>
          </p:nvPr>
        </p:nvSpPr>
        <p:spPr/>
        <p:txBody>
          <a:bodyPr/>
          <a:lstStyle/>
          <a:p>
            <a:r>
              <a:rPr lang="tr-TR" dirty="0"/>
              <a:t>Haluk Şahin</a:t>
            </a:r>
          </a:p>
          <a:p>
            <a:r>
              <a:rPr lang="tr-TR" dirty="0"/>
              <a:t>Tutku Söker Kaya</a:t>
            </a:r>
          </a:p>
        </p:txBody>
      </p:sp>
      <p:pic>
        <p:nvPicPr>
          <p:cNvPr id="23" name="Resim Yer Tutucusu 22">
            <a:extLst>
              <a:ext uri="{FF2B5EF4-FFF2-40B4-BE49-F238E27FC236}">
                <a16:creationId xmlns:a16="http://schemas.microsoft.com/office/drawing/2014/main" id="{C78FA416-E48B-0A8C-9DB4-5BD6B64DD0D1}"/>
              </a:ext>
            </a:extLst>
          </p:cNvPr>
          <p:cNvPicPr>
            <a:picLocks noGrp="1" noChangeAspect="1"/>
          </p:cNvPicPr>
          <p:nvPr>
            <p:ph type="pic" sz="quarter" idx="102"/>
          </p:nvPr>
        </p:nvPicPr>
        <p:blipFill>
          <a:blip r:embed="rId2">
            <a:extLst>
              <a:ext uri="{28A0092B-C50C-407E-A947-70E740481C1C}">
                <a14:useLocalDpi xmlns:a14="http://schemas.microsoft.com/office/drawing/2010/main" val="0"/>
              </a:ext>
            </a:extLst>
          </a:blip>
          <a:srcRect t="14885" b="14885"/>
          <a:stretch>
            <a:fillRect/>
          </a:stretch>
        </p:blipFill>
        <p:spPr>
          <a:xfrm>
            <a:off x="1356852" y="7581318"/>
            <a:ext cx="12978580" cy="6835775"/>
          </a:xfrm>
          <a:prstGeom prst="rect">
            <a:avLst/>
          </a:prstGeom>
        </p:spPr>
      </p:pic>
      <p:sp>
        <p:nvSpPr>
          <p:cNvPr id="12" name="Text Placeholder 11"/>
          <p:cNvSpPr>
            <a:spLocks noGrp="1"/>
          </p:cNvSpPr>
          <p:nvPr>
            <p:ph type="body" sz="quarter" idx="103"/>
          </p:nvPr>
        </p:nvSpPr>
        <p:spPr>
          <a:xfrm>
            <a:off x="16129819" y="14352171"/>
            <a:ext cx="12978580" cy="12861678"/>
          </a:xfrm>
        </p:spPr>
        <p:txBody>
          <a:bodyPr/>
          <a:lstStyle/>
          <a:p>
            <a:pPr algn="ctr"/>
            <a:r>
              <a:rPr lang="en-US" sz="3600" dirty="0"/>
              <a:t>The main focus of the project is not only generating test cases, but also checking and improving their quality. Generated cases are validated by a rule-based engine exposed through a Model Context Protocol server. The validator checks structural completeness, naming format, step quality, expected result clarity, vague wording, duplicate steps, preconditions, test data, and traceability. In addition to these static rules, the system creates dynamic validation rules from the extracted constraints, allowing it to check whether each test case is grounded in the original document rather than being a generic LLM output.</a:t>
            </a:r>
          </a:p>
          <a:p>
            <a:pPr algn="ctr"/>
            <a:r>
              <a:rPr lang="en-US" sz="3600" dirty="0"/>
              <a:t>If a test case is invalid or incomplete, the framework applies an iterative repair process. First, deterministic structural fixes correct issues such as missing fields, invalid names, malformed steps, or priority values outside the accepted range. If further improvement is needed, the LLM receives the validator feedback and repairs semantic or content-level issues while preserving traceability. The system also includes a human-in-the-loop clarification step for ambiguous constraints. A </a:t>
            </a:r>
            <a:r>
              <a:rPr lang="en-US" sz="3600" dirty="0" err="1"/>
              <a:t>Streamlit</a:t>
            </a:r>
            <a:r>
              <a:rPr lang="en-US" sz="3600" dirty="0"/>
              <a:t> interface makes the workflow transparent by displaying the retrieved document sections, extracted constraints, validation feedback, repair iterations, and final generated test cases.</a:t>
            </a:r>
          </a:p>
          <a:p>
            <a:endParaRPr lang="tr-TR" sz="3600" dirty="0"/>
          </a:p>
        </p:txBody>
      </p:sp>
      <p:sp>
        <p:nvSpPr>
          <p:cNvPr id="14" name="Text Placeholder 13"/>
          <p:cNvSpPr>
            <a:spLocks noGrp="1"/>
          </p:cNvSpPr>
          <p:nvPr>
            <p:ph type="body" sz="quarter" idx="105"/>
          </p:nvPr>
        </p:nvSpPr>
        <p:spPr>
          <a:xfrm>
            <a:off x="1290856" y="36059292"/>
            <a:ext cx="12978580" cy="5992105"/>
          </a:xfrm>
        </p:spPr>
        <p:txBody>
          <a:bodyPr/>
          <a:lstStyle/>
          <a:p>
            <a:pPr algn="just"/>
            <a:r>
              <a:rPr lang="en-US" sz="3600" dirty="0"/>
              <a:t>The project implements an AI-assisted pipeline that generates software test cases from technical documentation. A product manual or requirements document is processed, divided into relevant sections, and searched using semantic retrieval with sentence-transformer embeddings and FAISS. An LLM-based extractor then identifies testable constraints such as mandatory fields, allowed values, dependency rules, forbidden actions, and failure conditions. These constraints are used to generate structured black-box test cases with steps, expected results, test data, traceability, and covered constraint IDs.</a:t>
            </a:r>
            <a:endParaRPr lang="tr-TR" sz="3600" dirty="0"/>
          </a:p>
        </p:txBody>
      </p:sp>
      <p:sp>
        <p:nvSpPr>
          <p:cNvPr id="15" name="Text Placeholder 14"/>
          <p:cNvSpPr>
            <a:spLocks noGrp="1"/>
          </p:cNvSpPr>
          <p:nvPr>
            <p:ph type="body" sz="quarter" idx="107"/>
          </p:nvPr>
        </p:nvSpPr>
        <p:spPr>
          <a:xfrm>
            <a:off x="700463" y="24462773"/>
            <a:ext cx="14291358" cy="800265"/>
          </a:xfrm>
        </p:spPr>
        <p:txBody>
          <a:bodyPr/>
          <a:lstStyle/>
          <a:p>
            <a:r>
              <a:rPr lang="tr-TR" dirty="0"/>
              <a:t>OBJECTIVES</a:t>
            </a:r>
          </a:p>
        </p:txBody>
      </p:sp>
      <p:sp>
        <p:nvSpPr>
          <p:cNvPr id="16" name="Text Placeholder 15"/>
          <p:cNvSpPr>
            <a:spLocks noGrp="1"/>
          </p:cNvSpPr>
          <p:nvPr>
            <p:ph type="body" sz="quarter" idx="108"/>
          </p:nvPr>
        </p:nvSpPr>
        <p:spPr>
          <a:xfrm>
            <a:off x="1338178" y="25085723"/>
            <a:ext cx="12978580" cy="5733572"/>
          </a:xfrm>
        </p:spPr>
        <p:txBody>
          <a:bodyPr/>
          <a:lstStyle/>
          <a:p>
            <a:pPr algn="ctr"/>
            <a:r>
              <a:rPr lang="en-US" sz="3600" dirty="0"/>
              <a:t>• Extract relevant and testable requirements from technical documentation.</a:t>
            </a:r>
          </a:p>
          <a:p>
            <a:pPr algn="ctr"/>
            <a:r>
              <a:rPr lang="en-US" sz="3600" dirty="0"/>
              <a:t>• Generate structured black-box software test cases using a large language model.</a:t>
            </a:r>
          </a:p>
          <a:p>
            <a:pPr algn="ctr"/>
            <a:r>
              <a:rPr lang="en-US" sz="3600" dirty="0"/>
              <a:t>• Validate generated test cases with rule-based structural, content, semantic, and traceability checks.</a:t>
            </a:r>
          </a:p>
          <a:p>
            <a:pPr algn="ctr"/>
            <a:r>
              <a:rPr lang="en-US" sz="3600" dirty="0"/>
              <a:t>• Improve invalid or incomplete test cases through deterministic fixes, LLM-based repair, and optional human clarification</a:t>
            </a:r>
            <a:r>
              <a:rPr lang="en-US" sz="3200" dirty="0"/>
              <a:t>.</a:t>
            </a:r>
          </a:p>
          <a:p>
            <a:endParaRPr lang="tr-TR" dirty="0"/>
          </a:p>
        </p:txBody>
      </p:sp>
      <p:pic>
        <p:nvPicPr>
          <p:cNvPr id="27" name="Resim Yer Tutucusu 26">
            <a:extLst>
              <a:ext uri="{FF2B5EF4-FFF2-40B4-BE49-F238E27FC236}">
                <a16:creationId xmlns:a16="http://schemas.microsoft.com/office/drawing/2014/main" id="{5C3846BA-8B3F-FABE-9616-5B21952083A3}"/>
              </a:ext>
            </a:extLst>
          </p:cNvPr>
          <p:cNvPicPr>
            <a:picLocks noGrp="1" noChangeAspect="1"/>
          </p:cNvPicPr>
          <p:nvPr>
            <p:ph type="pic" sz="quarter" idx="109"/>
          </p:nvPr>
        </p:nvPicPr>
        <p:blipFill>
          <a:blip r:embed="rId3">
            <a:extLst>
              <a:ext uri="{28A0092B-C50C-407E-A947-70E740481C1C}">
                <a14:useLocalDpi xmlns:a14="http://schemas.microsoft.com/office/drawing/2010/main" val="0"/>
              </a:ext>
            </a:extLst>
          </a:blip>
          <a:srcRect l="527" r="527"/>
          <a:stretch>
            <a:fillRect/>
          </a:stretch>
        </p:blipFill>
        <p:spPr>
          <a:xfrm>
            <a:off x="1290856" y="30908662"/>
            <a:ext cx="12978580" cy="5245491"/>
          </a:xfrm>
          <a:prstGeom prst="rect">
            <a:avLst/>
          </a:prstGeom>
        </p:spPr>
      </p:pic>
      <p:sp>
        <p:nvSpPr>
          <p:cNvPr id="18" name="Text Placeholder 17"/>
          <p:cNvSpPr>
            <a:spLocks noGrp="1"/>
          </p:cNvSpPr>
          <p:nvPr>
            <p:ph type="body" sz="quarter" idx="110"/>
          </p:nvPr>
        </p:nvSpPr>
        <p:spPr>
          <a:xfrm>
            <a:off x="15349652" y="35754020"/>
            <a:ext cx="14291358" cy="800265"/>
          </a:xfrm>
        </p:spPr>
        <p:txBody>
          <a:bodyPr/>
          <a:lstStyle/>
          <a:p>
            <a:r>
              <a:rPr lang="tr-TR" dirty="0"/>
              <a:t>REFERENCES</a:t>
            </a:r>
          </a:p>
        </p:txBody>
      </p:sp>
      <p:sp>
        <p:nvSpPr>
          <p:cNvPr id="20" name="Text Placeholder 19"/>
          <p:cNvSpPr>
            <a:spLocks noGrp="1"/>
          </p:cNvSpPr>
          <p:nvPr>
            <p:ph type="body" sz="quarter" idx="112"/>
          </p:nvPr>
        </p:nvSpPr>
        <p:spPr>
          <a:xfrm>
            <a:off x="15417580" y="26913327"/>
            <a:ext cx="14291358" cy="800265"/>
          </a:xfrm>
        </p:spPr>
        <p:txBody>
          <a:bodyPr/>
          <a:lstStyle/>
          <a:p>
            <a:r>
              <a:rPr lang="tr-TR" dirty="0"/>
              <a:t>CONCLUSIONS</a:t>
            </a:r>
          </a:p>
        </p:txBody>
      </p:sp>
      <p:sp>
        <p:nvSpPr>
          <p:cNvPr id="21" name="Text Placeholder 20"/>
          <p:cNvSpPr>
            <a:spLocks noGrp="1"/>
          </p:cNvSpPr>
          <p:nvPr>
            <p:ph type="body" sz="quarter" idx="113"/>
          </p:nvPr>
        </p:nvSpPr>
        <p:spPr>
          <a:xfrm>
            <a:off x="16044593" y="27842369"/>
            <a:ext cx="12978580" cy="7654098"/>
          </a:xfrm>
        </p:spPr>
        <p:txBody>
          <a:bodyPr/>
          <a:lstStyle/>
          <a:p>
            <a:pPr algn="ctr"/>
            <a:r>
              <a:rPr lang="en-US" sz="3600" dirty="0"/>
              <a:t>This project produced a working prototype for generating, validating, and repairing software test cases from technical documentation. The results show that LLM-generated test cases become more reliable when generation is combined with rule-based validation, constraint coverage tracking, and iterative repair. The system reduces common LLM output problems such as missing fields, vague wording, weak expected results, and incorrect traceability. The human-in-the-loop clarification step also helps prevent unreliable test generation when extracted constraints are ambiguous. Overall, the project demonstrates that generative AI can support software verification and validation more safely when it is paired with systematic checking, transparent feedback, and auditable repair mechanisms.</a:t>
            </a:r>
            <a:endParaRPr lang="tr-TR" sz="3600" dirty="0"/>
          </a:p>
        </p:txBody>
      </p:sp>
      <p:pic>
        <p:nvPicPr>
          <p:cNvPr id="1028" name="Picture 4">
            <a:extLst>
              <a:ext uri="{FF2B5EF4-FFF2-40B4-BE49-F238E27FC236}">
                <a16:creationId xmlns:a16="http://schemas.microsoft.com/office/drawing/2014/main" id="{DCD37734-54EB-543A-20EF-E9A7B2119CF4}"/>
              </a:ext>
            </a:extLst>
          </p:cNvPr>
          <p:cNvPicPr>
            <a:picLocks noGrp="1" noChangeAspect="1" noChangeArrowheads="1"/>
          </p:cNvPicPr>
          <p:nvPr>
            <p:ph type="pic" sz="quarter" idx="101"/>
          </p:nvPr>
        </p:nvPicPr>
        <p:blipFill>
          <a:blip r:embed="rId4" cstate="print">
            <a:extLst>
              <a:ext uri="{28A0092B-C50C-407E-A947-70E740481C1C}">
                <a14:useLocalDpi xmlns:a14="http://schemas.microsoft.com/office/drawing/2010/main" val="0"/>
              </a:ext>
            </a:extLst>
          </a:blip>
          <a:srcRect l="2840" r="2840"/>
          <a:stretch>
            <a:fillRect/>
          </a:stretch>
        </p:blipFill>
        <p:spPr bwMode="auto">
          <a:xfrm>
            <a:off x="213371" y="378575"/>
            <a:ext cx="5278437" cy="13335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
            <a:extLst>
              <a:ext uri="{FF2B5EF4-FFF2-40B4-BE49-F238E27FC236}">
                <a16:creationId xmlns:a16="http://schemas.microsoft.com/office/drawing/2014/main" id="{68937D30-DC1C-6E01-9E97-17D4EBBC4442}"/>
              </a:ext>
            </a:extLst>
          </p:cNvPr>
          <p:cNvSpPr>
            <a:spLocks noGrp="1" noChangeArrowheads="1"/>
          </p:cNvSpPr>
          <p:nvPr>
            <p:ph type="body" sz="quarter" idx="111"/>
          </p:nvPr>
        </p:nvSpPr>
        <p:spPr bwMode="auto">
          <a:xfrm>
            <a:off x="15779738" y="36329847"/>
            <a:ext cx="13567041"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rPr>
              <a:t>ISO/IEC/IEEE. (2022). </a:t>
            </a:r>
            <a:r>
              <a:rPr kumimoji="0" lang="en-US" altLang="en-US" b="0" i="1" u="none" strike="noStrike" cap="none" normalizeH="0" baseline="0" dirty="0">
                <a:ln>
                  <a:noFill/>
                </a:ln>
                <a:solidFill>
                  <a:schemeClr val="tx1"/>
                </a:solidFill>
                <a:effectLst/>
              </a:rPr>
              <a:t>ISO/IEC/IEEE 29119-1:2022 Software and systems engineering — Software testing — Part 1: Concepts and definitions.</a:t>
            </a:r>
            <a:r>
              <a:rPr kumimoji="0" lang="en-US" altLang="en-US" b="0" i="0" u="none" strike="noStrike" cap="none" normalizeH="0" baseline="0" dirty="0">
                <a:ln>
                  <a:noFill/>
                </a:ln>
                <a:solidFill>
                  <a:schemeClr val="tx1"/>
                </a:solidFill>
                <a:effectLst/>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rPr>
              <a:t>Yuan, Z., Lou, Y., Liu, M., Ding, S., Wang, K., Chen, Y., &amp; Peng, X. (2024). </a:t>
            </a:r>
            <a:r>
              <a:rPr kumimoji="0" lang="en-US" altLang="en-US" b="0" i="1" u="none" strike="noStrike" cap="none" normalizeH="0" baseline="0" dirty="0">
                <a:ln>
                  <a:noFill/>
                </a:ln>
                <a:solidFill>
                  <a:schemeClr val="tx1"/>
                </a:solidFill>
                <a:effectLst/>
              </a:rPr>
              <a:t>No more manual tests? Evaluating and improving ChatGPT for unit test generation.</a:t>
            </a:r>
            <a:r>
              <a:rPr kumimoji="0" lang="en-US" altLang="en-US" b="0" i="0" u="none" strike="noStrike" cap="none" normalizeH="0" baseline="0" dirty="0">
                <a:ln>
                  <a:noFill/>
                </a:ln>
                <a:solidFill>
                  <a:schemeClr val="tx1"/>
                </a:solidFill>
                <a:effectLst/>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rPr>
              <a:t>Li, V., &amp; Doiron, N. (2023). </a:t>
            </a:r>
            <a:r>
              <a:rPr kumimoji="0" lang="en-US" altLang="en-US" b="0" i="1" u="none" strike="noStrike" cap="none" normalizeH="0" baseline="0" dirty="0">
                <a:ln>
                  <a:noFill/>
                </a:ln>
                <a:solidFill>
                  <a:schemeClr val="tx1"/>
                </a:solidFill>
                <a:effectLst/>
              </a:rPr>
              <a:t>Prompting Code Interpreter to write better unit tests on </a:t>
            </a:r>
            <a:r>
              <a:rPr kumimoji="0" lang="en-US" altLang="en-US" b="0" i="1" u="none" strike="noStrike" cap="none" normalizeH="0" baseline="0" dirty="0" err="1">
                <a:ln>
                  <a:noFill/>
                </a:ln>
                <a:solidFill>
                  <a:schemeClr val="tx1"/>
                </a:solidFill>
                <a:effectLst/>
              </a:rPr>
              <a:t>QuixBugs</a:t>
            </a:r>
            <a:r>
              <a:rPr kumimoji="0" lang="en-US" altLang="en-US" b="0" i="1" u="none" strike="noStrike" cap="none" normalizeH="0" baseline="0" dirty="0">
                <a:ln>
                  <a:noFill/>
                </a:ln>
                <a:solidFill>
                  <a:schemeClr val="tx1"/>
                </a:solidFill>
                <a:effectLst/>
              </a:rPr>
              <a:t> functions.</a:t>
            </a:r>
            <a:r>
              <a:rPr kumimoji="0" lang="en-US" altLang="en-US" b="0" i="0" u="none" strike="noStrike" cap="none" normalizeH="0" baseline="0" dirty="0">
                <a:ln>
                  <a:noFill/>
                </a:ln>
                <a:solidFill>
                  <a:schemeClr val="tx1"/>
                </a:solidFill>
                <a:effectLst/>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rPr>
              <a:t>Reimers, N., &amp; </a:t>
            </a:r>
            <a:r>
              <a:rPr kumimoji="0" lang="en-US" altLang="en-US" b="0" i="0" u="none" strike="noStrike" cap="none" normalizeH="0" baseline="0" dirty="0" err="1">
                <a:ln>
                  <a:noFill/>
                </a:ln>
                <a:solidFill>
                  <a:schemeClr val="tx1"/>
                </a:solidFill>
                <a:effectLst/>
              </a:rPr>
              <a:t>Gurevych</a:t>
            </a:r>
            <a:r>
              <a:rPr kumimoji="0" lang="en-US" altLang="en-US" b="0" i="0" u="none" strike="noStrike" cap="none" normalizeH="0" baseline="0" dirty="0">
                <a:ln>
                  <a:noFill/>
                </a:ln>
                <a:solidFill>
                  <a:schemeClr val="tx1"/>
                </a:solidFill>
                <a:effectLst/>
              </a:rPr>
              <a:t>, I. (2019). </a:t>
            </a:r>
            <a:r>
              <a:rPr kumimoji="0" lang="en-US" altLang="en-US" b="0" i="1" u="none" strike="noStrike" cap="none" normalizeH="0" baseline="0" dirty="0">
                <a:ln>
                  <a:noFill/>
                </a:ln>
                <a:solidFill>
                  <a:schemeClr val="tx1"/>
                </a:solidFill>
                <a:effectLst/>
              </a:rPr>
              <a:t>Sentence-BERT: Sentence embeddings using Siamese BERT-networks.</a:t>
            </a:r>
            <a:r>
              <a:rPr kumimoji="0" lang="en-US" altLang="en-US" b="0" i="0" u="none" strike="noStrike" cap="none" normalizeH="0" baseline="0" dirty="0">
                <a:ln>
                  <a:noFill/>
                </a:ln>
                <a:solidFill>
                  <a:schemeClr val="tx1"/>
                </a:solidFill>
                <a:effectLst/>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tx1"/>
                </a:solidFill>
                <a:effectLst/>
              </a:rPr>
              <a:t>Anthropic. (2024). </a:t>
            </a:r>
            <a:r>
              <a:rPr kumimoji="0" lang="en-US" altLang="en-US" b="0" i="1" u="none" strike="noStrike" cap="none" normalizeH="0" baseline="0" dirty="0">
                <a:ln>
                  <a:noFill/>
                </a:ln>
                <a:solidFill>
                  <a:schemeClr val="tx1"/>
                </a:solidFill>
                <a:effectLst/>
              </a:rPr>
              <a:t>Model Context Protocol (MCP).</a:t>
            </a:r>
            <a:r>
              <a:rPr kumimoji="0" lang="en-US" altLang="en-US" b="0" i="0" u="none" strike="noStrike" cap="none" normalizeH="0" baseline="0" dirty="0">
                <a:ln>
                  <a:noFill/>
                </a:ln>
                <a:solidFill>
                  <a:schemeClr val="tx1"/>
                </a:solidFill>
                <a:effectLst/>
              </a:rPr>
              <a:t> </a:t>
            </a:r>
          </a:p>
        </p:txBody>
      </p:sp>
      <p:pic>
        <p:nvPicPr>
          <p:cNvPr id="13" name="Resim 12">
            <a:extLst>
              <a:ext uri="{FF2B5EF4-FFF2-40B4-BE49-F238E27FC236}">
                <a16:creationId xmlns:a16="http://schemas.microsoft.com/office/drawing/2014/main" id="{099C60B6-3826-2763-31FB-666D88D2CE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96767" y="7879974"/>
            <a:ext cx="13997128" cy="5808772"/>
          </a:xfrm>
          <a:prstGeom prst="rect">
            <a:avLst/>
          </a:prstGeom>
        </p:spPr>
      </p:pic>
    </p:spTree>
    <p:extLst>
      <p:ext uri="{BB962C8B-B14F-4D97-AF65-F5344CB8AC3E}">
        <p14:creationId xmlns:p14="http://schemas.microsoft.com/office/powerpoint/2010/main" val="3286796266"/>
      </p:ext>
    </p:extLst>
  </p:cSld>
  <p:clrMapOvr>
    <a:masterClrMapping/>
  </p:clrMapOvr>
</p:sld>
</file>

<file path=ppt/theme/theme1.xml><?xml version="1.0" encoding="utf-8"?>
<a:theme xmlns:a="http://schemas.openxmlformats.org/drawingml/2006/main" name="PosterPresentations.com-100CMx140CM">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769</TotalTime>
  <Words>794</Words>
  <Application>Microsoft Office PowerPoint</Application>
  <PresentationFormat>Özel</PresentationFormat>
  <Paragraphs>27</Paragraphs>
  <Slides>1</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vt:i4>
      </vt:variant>
    </vt:vector>
  </HeadingPairs>
  <TitlesOfParts>
    <vt:vector size="7" baseType="lpstr">
      <vt:lpstr>Aptos</vt:lpstr>
      <vt:lpstr>Arial</vt:lpstr>
      <vt:lpstr>Calibri</vt:lpstr>
      <vt:lpstr>Times New Roman</vt:lpstr>
      <vt:lpstr>Trebuchet MS</vt:lpstr>
      <vt:lpstr>PosterPresentations.com-100CMx140CM</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hakantatli</dc:creator>
  <cp:lastModifiedBy>Lin Guo</cp:lastModifiedBy>
  <cp:revision>12</cp:revision>
  <cp:lastPrinted>2017-05-02T08:14:52Z</cp:lastPrinted>
  <dcterms:created xsi:type="dcterms:W3CDTF">2012-02-10T00:21:22Z</dcterms:created>
  <dcterms:modified xsi:type="dcterms:W3CDTF">2026-05-22T12:29:07Z</dcterms:modified>
</cp:coreProperties>
</file>