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0275213" cy="42803763"/>
  <p:notesSz cx="6735763" cy="9866313"/>
  <p:defaultTextStyle>
    <a:defPPr>
      <a:defRPr lang="en-US"/>
    </a:defPPr>
    <a:lvl1pPr marL="0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49205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298410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47613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596817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746023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895229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044432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193637" algn="l" defTabSz="429841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6">
          <p15:clr>
            <a:srgbClr val="A4A3A4"/>
          </p15:clr>
        </p15:guide>
        <p15:guide id="2" orient="horz" pos="375">
          <p15:clr>
            <a:srgbClr val="A4A3A4"/>
          </p15:clr>
        </p15:guide>
        <p15:guide id="3" orient="horz" pos="26214">
          <p15:clr>
            <a:srgbClr val="A4A3A4"/>
          </p15:clr>
        </p15:guide>
        <p15:guide id="4" orient="horz">
          <p15:clr>
            <a:srgbClr val="A4A3A4"/>
          </p15:clr>
        </p15:guide>
        <p15:guide id="5" pos="401">
          <p15:clr>
            <a:srgbClr val="A4A3A4"/>
          </p15:clr>
        </p15:guide>
        <p15:guide id="6" pos="18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701" autoAdjust="0"/>
  </p:normalViewPr>
  <p:slideViewPr>
    <p:cSldViewPr snapToGrid="0" snapToObjects="1" showGuides="1">
      <p:cViewPr varScale="1">
        <p:scale>
          <a:sx n="13" d="100"/>
          <a:sy n="13" d="100"/>
        </p:scale>
        <p:origin x="2861" y="77"/>
      </p:cViewPr>
      <p:guideLst>
        <p:guide orient="horz" pos="4316"/>
        <p:guide orient="horz" pos="375"/>
        <p:guide orient="horz" pos="26214"/>
        <p:guide orient="horz"/>
        <p:guide pos="401"/>
        <p:guide pos="18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5220" y="84"/>
      </p:cViewPr>
      <p:guideLst>
        <p:guide orient="horz" pos="2880"/>
        <p:guide pos="2160"/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22-May-26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3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22-May-26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46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00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49205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298410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447613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596817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746023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2895229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044432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193637" algn="l" defTabSz="42984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56852" y="15361263"/>
            <a:ext cx="12978580" cy="10190177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 err="1"/>
              <a:t>Text</a:t>
            </a:r>
            <a:r>
              <a:rPr lang="tr-TR" dirty="0"/>
              <a:t> </a:t>
            </a:r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36213" y="6542236"/>
            <a:ext cx="14287866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tr-TR" dirty="0"/>
              <a:t>ABSTRACT (Düzenlemek için tıklayın)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36211" y="30451538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tr-TR" dirty="0"/>
              <a:t>PROJECT DETAILS (Düzenlemek için tıklayın)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5353328" y="6542236"/>
            <a:ext cx="14287682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tr-TR" dirty="0"/>
              <a:t>PROJECT DETAILS II (Düzenlemek için tıklayın)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97" hasCustomPrompt="1"/>
          </p:nvPr>
        </p:nvSpPr>
        <p:spPr>
          <a:xfrm>
            <a:off x="5922067" y="228600"/>
            <a:ext cx="17056660" cy="2590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Project Name &amp; Description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98" hasCustomPrompt="1"/>
          </p:nvPr>
        </p:nvSpPr>
        <p:spPr>
          <a:xfrm>
            <a:off x="5922067" y="3533180"/>
            <a:ext cx="5764212" cy="16674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Name </a:t>
            </a:r>
            <a:r>
              <a:rPr lang="tr-TR" dirty="0" err="1"/>
              <a:t>Surname</a:t>
            </a:r>
            <a:endParaRPr lang="tr-TR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99" hasCustomPrompt="1"/>
          </p:nvPr>
        </p:nvSpPr>
        <p:spPr>
          <a:xfrm>
            <a:off x="11686279" y="3533180"/>
            <a:ext cx="5764212" cy="177973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Name </a:t>
            </a:r>
            <a:r>
              <a:rPr lang="tr-TR" dirty="0" err="1"/>
              <a:t>Surname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00" hasCustomPrompt="1"/>
          </p:nvPr>
        </p:nvSpPr>
        <p:spPr>
          <a:xfrm>
            <a:off x="17450491" y="3533180"/>
            <a:ext cx="5764212" cy="177973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4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Name </a:t>
            </a:r>
            <a:r>
              <a:rPr lang="tr-TR" dirty="0" err="1"/>
              <a:t>Surname</a:t>
            </a:r>
            <a:endParaRPr lang="tr-TR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1" hasCustomPrompt="1"/>
          </p:nvPr>
        </p:nvSpPr>
        <p:spPr>
          <a:xfrm>
            <a:off x="213371" y="1606422"/>
            <a:ext cx="5278437" cy="133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tr-TR" dirty="0" err="1"/>
              <a:t>Company</a:t>
            </a:r>
            <a:r>
              <a:rPr lang="tr-TR" dirty="0"/>
              <a:t> Logo</a:t>
            </a:r>
            <a:br>
              <a:rPr lang="tr-TR" dirty="0"/>
            </a:b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company</a:t>
            </a:r>
            <a:r>
              <a:rPr lang="tr-TR" dirty="0"/>
              <a:t> </a:t>
            </a:r>
            <a:r>
              <a:rPr lang="tr-TR" dirty="0" err="1"/>
              <a:t>agrees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5826817" y="2609850"/>
            <a:ext cx="5764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Student</a:t>
            </a:r>
            <a:r>
              <a:rPr lang="tr-TR" sz="54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(s)</a:t>
            </a:r>
            <a:endParaRPr lang="en-US" sz="54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1610079" y="2609850"/>
            <a:ext cx="5764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Faculty</a:t>
            </a:r>
            <a:r>
              <a:rPr lang="tr-TR" sz="54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tr-TR" sz="54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Member</a:t>
            </a:r>
            <a:r>
              <a:rPr lang="tr-TR" sz="54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(</a:t>
            </a:r>
            <a:r>
              <a:rPr lang="tr-TR" sz="5400" kern="12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s)</a:t>
            </a:r>
            <a:endParaRPr lang="en-US" sz="54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17374291" y="2609850"/>
            <a:ext cx="5764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Company</a:t>
            </a:r>
            <a:r>
              <a:rPr lang="tr-TR" sz="54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Advisor(</a:t>
            </a:r>
            <a:r>
              <a:rPr lang="tr-TR" sz="5400" kern="12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s)</a:t>
            </a:r>
            <a:endParaRPr lang="en-US" sz="54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2" hasCustomPrompt="1"/>
          </p:nvPr>
        </p:nvSpPr>
        <p:spPr>
          <a:xfrm>
            <a:off x="1356852" y="8178800"/>
            <a:ext cx="12978580" cy="68357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/>
            </a:lvl1pPr>
          </a:lstStyle>
          <a:p>
            <a:r>
              <a:rPr lang="tr-TR" dirty="0"/>
              <a:t>Photo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03" hasCustomPrompt="1"/>
          </p:nvPr>
        </p:nvSpPr>
        <p:spPr>
          <a:xfrm>
            <a:off x="16129819" y="15361263"/>
            <a:ext cx="12978580" cy="10190177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 err="1"/>
              <a:t>Text</a:t>
            </a:r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04" hasCustomPrompt="1"/>
          </p:nvPr>
        </p:nvSpPr>
        <p:spPr>
          <a:xfrm>
            <a:off x="16129819" y="8178800"/>
            <a:ext cx="12978580" cy="68357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/>
            </a:lvl1pPr>
          </a:lstStyle>
          <a:p>
            <a:r>
              <a:rPr lang="tr-TR" dirty="0"/>
              <a:t>Photo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05" hasCustomPrompt="1"/>
          </p:nvPr>
        </p:nvSpPr>
        <p:spPr>
          <a:xfrm>
            <a:off x="1356852" y="37129924"/>
            <a:ext cx="12978580" cy="398540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/>
              <a:t>Metin</a:t>
            </a:r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07" hasCustomPrompt="1"/>
          </p:nvPr>
        </p:nvSpPr>
        <p:spPr>
          <a:xfrm>
            <a:off x="617538" y="25803020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OBJECTIVES</a:t>
            </a:r>
            <a:r>
              <a:rPr lang="tr-TR" dirty="0"/>
              <a:t> (Düzenlemek için tıklayın)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08" hasCustomPrompt="1"/>
          </p:nvPr>
        </p:nvSpPr>
        <p:spPr>
          <a:xfrm>
            <a:off x="1338179" y="27074031"/>
            <a:ext cx="12978580" cy="2434208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 err="1"/>
              <a:t>Text</a:t>
            </a:r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109" hasCustomPrompt="1"/>
          </p:nvPr>
        </p:nvSpPr>
        <p:spPr>
          <a:xfrm>
            <a:off x="1356852" y="31490620"/>
            <a:ext cx="12978580" cy="52454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/>
            </a:lvl1pPr>
          </a:lstStyle>
          <a:p>
            <a:r>
              <a:rPr lang="tr-TR" dirty="0"/>
              <a:t>Photo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10" hasCustomPrompt="1"/>
          </p:nvPr>
        </p:nvSpPr>
        <p:spPr>
          <a:xfrm>
            <a:off x="15353328" y="36729791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tr-TR" dirty="0"/>
              <a:t>REFERENCES (Düzenlemek için tıklayın)</a:t>
            </a:r>
            <a:endParaRPr lang="en-US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11" hasCustomPrompt="1"/>
          </p:nvPr>
        </p:nvSpPr>
        <p:spPr>
          <a:xfrm>
            <a:off x="16073969" y="38000802"/>
            <a:ext cx="12978580" cy="295127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 err="1"/>
              <a:t>Text</a:t>
            </a:r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112" hasCustomPrompt="1"/>
          </p:nvPr>
        </p:nvSpPr>
        <p:spPr>
          <a:xfrm>
            <a:off x="15409178" y="25803020"/>
            <a:ext cx="14291358" cy="800265"/>
          </a:xfrm>
          <a:prstGeom prst="rect">
            <a:avLst/>
          </a:prstGeom>
          <a:noFill/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buNone/>
              <a:defRPr sz="3900" b="1" u="sng" baseline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tr-TR" dirty="0"/>
              <a:t>CONCLUSIONS (Düzenlemek için tıklayın)</a:t>
            </a:r>
            <a:endParaRPr lang="en-US" dirty="0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13" hasCustomPrompt="1"/>
          </p:nvPr>
        </p:nvSpPr>
        <p:spPr>
          <a:xfrm>
            <a:off x="16129819" y="27074031"/>
            <a:ext cx="12978580" cy="9156048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>
              <a:buNone/>
              <a:defRPr sz="28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tr-TR" dirty="0" err="1"/>
              <a:t>Text</a:t>
            </a:r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tr-TR" dirty="0"/>
          </a:p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4" hasCustomPrompt="1"/>
          </p:nvPr>
        </p:nvSpPr>
        <p:spPr>
          <a:xfrm>
            <a:off x="213372" y="427991"/>
            <a:ext cx="5278437" cy="133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 err="1"/>
              <a:t>Company</a:t>
            </a:r>
            <a:r>
              <a:rPr lang="tr-TR" dirty="0"/>
              <a:t> Name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762" y="448505"/>
            <a:ext cx="6297337" cy="11844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3000"/>
                <a:lumOff val="97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 userDrawn="1"/>
        </p:nvSpPr>
        <p:spPr bwMode="auto">
          <a:xfrm>
            <a:off x="0" y="1"/>
            <a:ext cx="30275213" cy="54406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lIns="89551" tIns="44774" rIns="89551" bIns="44774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5425452"/>
            <a:ext cx="30275213" cy="19816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89551" tIns="44774" rIns="89551" bIns="44774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634515" y="6446521"/>
            <a:ext cx="14291153" cy="35160496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  <a:tileRect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9551" tIns="44774" rIns="89551" bIns="44774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1" name="Rectangle 33"/>
          <p:cNvSpPr>
            <a:spLocks noChangeArrowheads="1"/>
          </p:cNvSpPr>
          <p:nvPr userDrawn="1"/>
        </p:nvSpPr>
        <p:spPr bwMode="auto">
          <a:xfrm>
            <a:off x="15349546" y="6446521"/>
            <a:ext cx="14291153" cy="35160496"/>
          </a:xfrm>
          <a:prstGeom prst="roundRect">
            <a:avLst>
              <a:gd name="adj" fmla="val 321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  <a:tileRect/>
          </a:gra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9551" tIns="44774" rIns="89551" bIns="44774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298410" rtl="0" eaLnBrk="1" latinLnBrk="0" hangingPunct="1">
        <a:spcBef>
          <a:spcPct val="0"/>
        </a:spcBef>
        <a:buNone/>
        <a:defRPr sz="85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11903" indent="-1611903" algn="l" defTabSz="429841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492457" indent="-1343252" algn="l" defTabSz="4298410" rtl="0" eaLnBrk="1" latinLnBrk="0" hangingPunct="1">
        <a:spcBef>
          <a:spcPct val="20000"/>
        </a:spcBef>
        <a:buFont typeface="Arial" pitchFamily="34" charset="0"/>
        <a:buChar char="–"/>
        <a:defRPr sz="13300" kern="1200">
          <a:solidFill>
            <a:schemeClr val="tx1"/>
          </a:solidFill>
          <a:latin typeface="+mn-lt"/>
          <a:ea typeface="+mn-ea"/>
          <a:cs typeface="+mn-cs"/>
        </a:defRPr>
      </a:lvl2pPr>
      <a:lvl3pPr marL="5373012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22217" indent="-1074603" algn="l" defTabSz="429841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671420" indent="-1074603" algn="l" defTabSz="429841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20625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3969828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119034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268238" indent="-1074603" algn="l" defTabSz="429841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49205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298410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47613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596817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6023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5229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044432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193637" algn="l" defTabSz="429841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56852" y="16099207"/>
            <a:ext cx="12978580" cy="6139837"/>
          </a:xfrm>
        </p:spPr>
        <p:txBody>
          <a:bodyPr/>
          <a:lstStyle/>
          <a:p>
            <a:r>
              <a:rPr lang="en-US" dirty="0"/>
              <a:t>Financial professionals need fast, defensible interpretations of IFRS, but manual lookup is slow and general-purpose language models cannot be trusted to provide paragraph-level support from authoritative sources.</a:t>
            </a:r>
          </a:p>
          <a:p>
            <a:r>
              <a:rPr lang="en-US" dirty="0"/>
              <a:t>This project delivers an IFRS-focused AI assistant that answers Turkish user questions while grounding every substantive statement in retrieved evidence. The system follows a modular Retrieval-Augmented Generation (RAG) architecture: an offline pipeline cleans and structures IFRS source texts into ≈18 000 paragraph-level chunks and a knowledge graph; the query layer translates and reformulates user questions into retrieval-ready English; a hybrid retriever combines BM25, FAISS dense search and cross-encoder reranking, with a Graph RAG second hop on harder questions; the generation layer checks evidence sufficiency, drafts an evidence-backed answer, verifies faithfulness with a self-correcting retry loop, and translates the approved answer back to Turkish.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tr-TR" dirty="0"/>
              <a:t>ABSTRACT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36213" y="29549355"/>
            <a:ext cx="14291358" cy="800265"/>
          </a:xfrm>
        </p:spPr>
        <p:txBody>
          <a:bodyPr/>
          <a:lstStyle/>
          <a:p>
            <a:r>
              <a:rPr lang="tr-TR" dirty="0"/>
              <a:t>PROJECT DETAILS  ·  METHODOLOGY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PROJECT DETAILS II  ·  SYSTEM LAYERS</a:t>
            </a:r>
            <a:endParaRPr lang="tr-T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97"/>
          </p:nvPr>
        </p:nvSpPr>
        <p:spPr>
          <a:xfrm>
            <a:off x="6961239" y="289910"/>
            <a:ext cx="16253464" cy="1779736"/>
          </a:xfrm>
        </p:spPr>
        <p:txBody>
          <a:bodyPr/>
          <a:lstStyle/>
          <a:p>
            <a:r>
              <a:rPr lang="tr-TR" dirty="0"/>
              <a:t>International Financial Reporting Standards Expert AI Assistant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98"/>
          </p:nvPr>
        </p:nvSpPr>
        <p:spPr/>
        <p:txBody>
          <a:bodyPr/>
          <a:lstStyle/>
          <a:p>
            <a:r>
              <a:rPr lang="tr-TR" dirty="0"/>
              <a:t>Irmak Sözen</a:t>
            </a:r>
          </a:p>
          <a:p>
            <a:r>
              <a:rPr lang="tr-TR" dirty="0"/>
              <a:t>Buğra Aydın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99"/>
          </p:nvPr>
        </p:nvSpPr>
        <p:spPr/>
        <p:txBody>
          <a:bodyPr/>
          <a:lstStyle/>
          <a:p>
            <a:r>
              <a:rPr lang="tr-TR" dirty="0"/>
              <a:t>İnanç Arın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0"/>
          </p:nvPr>
        </p:nvSpPr>
        <p:spPr/>
        <p:txBody>
          <a:bodyPr/>
          <a:lstStyle/>
          <a:p>
            <a:r>
              <a:rPr lang="tr-TR" dirty="0"/>
              <a:t>Seçkin Altınel</a:t>
            </a:r>
          </a:p>
          <a:p>
            <a:r>
              <a:rPr lang="tr-TR" dirty="0"/>
              <a:t>Utku Doğanoğlu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3"/>
          </p:nvPr>
        </p:nvSpPr>
        <p:spPr>
          <a:xfrm>
            <a:off x="16129819" y="15361263"/>
            <a:ext cx="12978580" cy="8121919"/>
          </a:xfrm>
        </p:spPr>
        <p:txBody>
          <a:bodyPr/>
          <a:lstStyle/>
          <a:p>
            <a:r>
              <a:rPr lang="en-US" dirty="0"/>
              <a:t>Query layer</a:t>
            </a:r>
            <a:r>
              <a:rPr lang="tr-TR" dirty="0"/>
              <a:t>:</a:t>
            </a:r>
            <a:r>
              <a:rPr lang="en-US" dirty="0"/>
              <a:t> Scope screening, Turkish</a:t>
            </a:r>
            <a:r>
              <a:rPr lang="tr-TR" dirty="0"/>
              <a:t> </a:t>
            </a:r>
            <a:r>
              <a:rPr lang="en-US" dirty="0"/>
              <a:t>→</a:t>
            </a:r>
            <a:r>
              <a:rPr lang="tr-TR" dirty="0"/>
              <a:t> </a:t>
            </a:r>
            <a:r>
              <a:rPr lang="en-US" dirty="0"/>
              <a:t>English translation, decomposition for multi-part questions, web-signal enrichment for standard candidates, and conversation-aware rewriting.</a:t>
            </a:r>
          </a:p>
          <a:p>
            <a:r>
              <a:rPr lang="en-US" dirty="0"/>
              <a:t>Retrieval layer</a:t>
            </a:r>
            <a:r>
              <a:rPr lang="tr-TR" dirty="0"/>
              <a:t>:</a:t>
            </a:r>
            <a:r>
              <a:rPr lang="en-US" dirty="0"/>
              <a:t> Sparse BM25 + dense FAISS fused with weighted Reciprocal-Rank Fusion, then a cross-encoder </a:t>
            </a:r>
            <a:r>
              <a:rPr lang="en-US" dirty="0" err="1"/>
              <a:t>reranker</a:t>
            </a:r>
            <a:r>
              <a:rPr lang="en-US" dirty="0"/>
              <a:t> selects the top five. When the agent judges evidence weak, a Graph RAG second hop traverses cross-reference and sibling edges in the knowledge graph</a:t>
            </a:r>
            <a:r>
              <a:rPr lang="tr-TR" dirty="0"/>
              <a:t>,</a:t>
            </a:r>
            <a:r>
              <a:rPr lang="en-US" dirty="0"/>
              <a:t> activated on 54 % of evaluation questions.</a:t>
            </a:r>
          </a:p>
          <a:p>
            <a:r>
              <a:rPr lang="en-US" dirty="0"/>
              <a:t>Generation layer</a:t>
            </a:r>
            <a:r>
              <a:rPr lang="tr-TR" dirty="0"/>
              <a:t>:</a:t>
            </a:r>
            <a:r>
              <a:rPr lang="en-US" dirty="0"/>
              <a:t> Chunk-sufficiency check → embedding-similar few-shot selection → English draft grounded in retrieved chunks → dedicated faithfulness auditor → up to three </a:t>
            </a:r>
            <a:r>
              <a:rPr lang="en-US" dirty="0" err="1"/>
              <a:t>regrounding</a:t>
            </a:r>
            <a:r>
              <a:rPr lang="en-US" dirty="0"/>
              <a:t> retries → English</a:t>
            </a:r>
            <a:r>
              <a:rPr lang="tr-TR" dirty="0"/>
              <a:t> </a:t>
            </a:r>
            <a:r>
              <a:rPr lang="en-US" dirty="0"/>
              <a:t>→</a:t>
            </a:r>
            <a:r>
              <a:rPr lang="tr-TR" dirty="0"/>
              <a:t> </a:t>
            </a:r>
            <a:r>
              <a:rPr lang="en-US" dirty="0"/>
              <a:t>Turkish translation only after acceptance.</a:t>
            </a:r>
          </a:p>
          <a:p>
            <a:r>
              <a:rPr lang="en-US" dirty="0"/>
              <a:t>Backend integration</a:t>
            </a:r>
            <a:r>
              <a:rPr lang="tr-TR" dirty="0"/>
              <a:t>:</a:t>
            </a:r>
            <a:r>
              <a:rPr lang="en-US" dirty="0"/>
              <a:t> One coherent </a:t>
            </a:r>
            <a:r>
              <a:rPr lang="en-US" dirty="0" err="1"/>
              <a:t>FastAPI</a:t>
            </a:r>
            <a:r>
              <a:rPr lang="en-US" dirty="0"/>
              <a:t> workflow streams intermediate progress, retrieved evidence and the final answer over Server-Sent Events. Highly rated answers are appended to the few-shot pool via a feedback endpoint, providing a lightweight, curated improvement loop without full RLHF.</a:t>
            </a:r>
          </a:p>
          <a:p>
            <a:r>
              <a:rPr lang="en-US" dirty="0"/>
              <a:t>Reliability</a:t>
            </a:r>
            <a:r>
              <a:rPr lang="tr-TR" dirty="0"/>
              <a:t>:</a:t>
            </a:r>
            <a:r>
              <a:rPr lang="en-US" dirty="0"/>
              <a:t> The pipeline </a:t>
            </a:r>
            <a:r>
              <a:rPr lang="en-US" dirty="0" err="1"/>
              <a:t>formali</a:t>
            </a:r>
            <a:r>
              <a:rPr lang="tr-TR" dirty="0"/>
              <a:t>s</a:t>
            </a:r>
            <a:r>
              <a:rPr lang="en-US" dirty="0"/>
              <a:t>es a do-not-guess </a:t>
            </a:r>
            <a:r>
              <a:rPr lang="en-US" dirty="0" err="1"/>
              <a:t>behaviour</a:t>
            </a:r>
            <a:r>
              <a:rPr lang="en-US" dirty="0"/>
              <a:t> at the system level: if evidence is insufficient or the faithfulness gate cannot be passed after the configured budget, the assistant refrains from producing a </a:t>
            </a:r>
            <a:r>
              <a:rPr lang="en-US" dirty="0" err="1"/>
              <a:t>finalised</a:t>
            </a:r>
            <a:r>
              <a:rPr lang="en-US" dirty="0"/>
              <a:t> Turkish answer.</a:t>
            </a:r>
            <a:endParaRPr lang="tr-TR" dirty="0"/>
          </a:p>
        </p:txBody>
      </p:sp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B735DE38-E270-C3C7-AD5F-36805FC77453}"/>
              </a:ext>
            </a:extLst>
          </p:cNvPr>
          <p:cNvPicPr>
            <a:picLocks noGrp="1" noChangeAspect="1"/>
          </p:cNvPicPr>
          <p:nvPr>
            <p:ph type="pic" sz="quarter" idx="104"/>
          </p:nvPr>
        </p:nvPicPr>
        <p:blipFill>
          <a:blip r:embed="rId2"/>
          <a:srcRect t="119" r="-3067" b="-4342"/>
          <a:stretch>
            <a:fillRect/>
          </a:stretch>
        </p:blipFill>
        <p:spPr>
          <a:xfrm>
            <a:off x="15939782" y="7495230"/>
            <a:ext cx="13374871" cy="8000911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05"/>
          </p:nvPr>
        </p:nvSpPr>
        <p:spPr>
          <a:xfrm>
            <a:off x="1356852" y="36667440"/>
            <a:ext cx="12978580" cy="4016998"/>
          </a:xfrm>
        </p:spPr>
        <p:txBody>
          <a:bodyPr/>
          <a:lstStyle/>
          <a:p>
            <a:r>
              <a:rPr lang="tr-TR" dirty="0"/>
              <a:t>Offline corpus: Document detection, text preprocessing, section parsing, cross-reference extraction, graph construction and validation produce ≈18 000 paragraph-level chunks plus a knowledge graph spanning standards, basis-for-conclusions material, implementa‐tion guidance and annotations.</a:t>
            </a:r>
          </a:p>
          <a:p>
            <a:r>
              <a:rPr lang="tr-TR" dirty="0"/>
              <a:t>Stack: Python · FastAPI · SSE streaming · FAISS · text-embedding-3-large · BM25 · cross-encoder ms-marco-MiniLM-L-6-v2 · LangGraph · Phoenix tracing · React + Vite.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7"/>
          </p:nvPr>
        </p:nvSpPr>
        <p:spPr>
          <a:xfrm>
            <a:off x="636213" y="23811034"/>
            <a:ext cx="14291358" cy="800265"/>
          </a:xfrm>
        </p:spPr>
        <p:txBody>
          <a:bodyPr/>
          <a:lstStyle/>
          <a:p>
            <a:r>
              <a:rPr lang="tr-TR" dirty="0"/>
              <a:t>OBJECTIVES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8"/>
          </p:nvPr>
        </p:nvSpPr>
        <p:spPr>
          <a:xfrm>
            <a:off x="1290856" y="24576956"/>
            <a:ext cx="12978580" cy="3830404"/>
          </a:xfrm>
        </p:spPr>
        <p:txBody>
          <a:bodyPr/>
          <a:lstStyle/>
          <a:p>
            <a:r>
              <a:rPr lang="tr-TR" dirty="0"/>
              <a:t>Curate an IFRS corpus with paragraph-level citation support.Turkish→English query understanding, scope check and rewriting.Hybrid BM25 + FAISS retrieval, cross-encoder rerank, conditional Graph RAG second hop.</a:t>
            </a:r>
          </a:p>
          <a:p>
            <a:r>
              <a:rPr lang="tr-TR" dirty="0"/>
              <a:t>Faithfulness-gated generation that re-grounds or abstains rather than guessing.</a:t>
            </a:r>
          </a:p>
          <a:p>
            <a:r>
              <a:rPr lang="tr-TR" dirty="0"/>
              <a:t>Turkish chat UI with visible evidence and a ★-rating feedback loop.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0"/>
          </p:nvPr>
        </p:nvSpPr>
        <p:spPr>
          <a:xfrm>
            <a:off x="15409178" y="34518435"/>
            <a:ext cx="14291358" cy="800265"/>
          </a:xfrm>
        </p:spPr>
        <p:txBody>
          <a:bodyPr/>
          <a:lstStyle/>
          <a:p>
            <a:r>
              <a:rPr lang="tr-TR" dirty="0"/>
              <a:t>REFERENCES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1"/>
          </p:nvPr>
        </p:nvSpPr>
        <p:spPr>
          <a:xfrm>
            <a:off x="15679684" y="35318700"/>
            <a:ext cx="13634969" cy="57089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r-TR" dirty="0"/>
              <a:t>1.IFRS Foundation. International Financial Reporting Standards (IFRS) and IAS Standards. IFRS Foundation, London, 2024.</a:t>
            </a:r>
          </a:p>
          <a:p>
            <a:pPr>
              <a:spcBef>
                <a:spcPts val="0"/>
              </a:spcBef>
            </a:pPr>
            <a:r>
              <a:rPr lang="tr-TR" dirty="0"/>
              <a:t>2.Lewis, P. et al. Retrieval-Augmented Generation for Knowledge-Intensive NLP Tasks. NeurIPS, 2020.</a:t>
            </a:r>
          </a:p>
          <a:p>
            <a:pPr>
              <a:spcBef>
                <a:spcPts val="0"/>
              </a:spcBef>
            </a:pPr>
            <a:r>
              <a:rPr lang="tr-TR" dirty="0"/>
              <a:t>3.Asai, A. et al. Self-RAG: Learning to Retrieve, Generate and Critique through Self-Reflection. ICLR, 2024.</a:t>
            </a:r>
          </a:p>
          <a:p>
            <a:pPr>
              <a:spcBef>
                <a:spcPts val="0"/>
              </a:spcBef>
            </a:pPr>
            <a:r>
              <a:rPr lang="tr-TR" dirty="0"/>
              <a:t>4.Yao, S. et al. ReAct: Synergizing Reasoning and Acting in Language Models. ICLR, 2023.</a:t>
            </a:r>
          </a:p>
          <a:p>
            <a:pPr>
              <a:spcBef>
                <a:spcPts val="0"/>
              </a:spcBef>
            </a:pPr>
            <a:r>
              <a:rPr lang="tr-TR" dirty="0"/>
              <a:t>5.Es, S. et al. RAGAS: Automated Evaluation of Retrieval-Augmented Generation. EACL, 2024.</a:t>
            </a:r>
          </a:p>
          <a:p>
            <a:r>
              <a:rPr lang="tr-TR" dirty="0"/>
              <a:t>6.LangChain. LangGraph: Stateful, Multi-actor LLM Applications. langchain-ai/langgraph, 2024.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2"/>
          </p:nvPr>
        </p:nvSpPr>
        <p:spPr>
          <a:xfrm>
            <a:off x="15409178" y="24002775"/>
            <a:ext cx="14291358" cy="800265"/>
          </a:xfrm>
        </p:spPr>
        <p:txBody>
          <a:bodyPr/>
          <a:lstStyle/>
          <a:p>
            <a:r>
              <a:rPr lang="tr-TR" dirty="0"/>
              <a:t>CONCLUSIONS  ·  RESULTS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3"/>
          </p:nvPr>
        </p:nvSpPr>
        <p:spPr>
          <a:xfrm>
            <a:off x="16065567" y="24767829"/>
            <a:ext cx="12978580" cy="9328403"/>
          </a:xfrm>
        </p:spPr>
        <p:txBody>
          <a:bodyPr/>
          <a:lstStyle/>
          <a:p>
            <a:r>
              <a:rPr lang="en-US" dirty="0"/>
              <a:t>An evidence-first IFRS assistant is both necessary and feasible for the financial-reporting domain. Structured corpus preparation, hybrid retrieval, reranking, conditional Graph RAG, faithfulness verification and visible citations together produce a workflow in which the generator rarely fabricates standards or paragraph references.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en-US" dirty="0"/>
              <a:t>Agentic </a:t>
            </a:r>
            <a:r>
              <a:rPr lang="en-US" dirty="0" err="1"/>
              <a:t>behaviour</a:t>
            </a:r>
            <a:r>
              <a:rPr lang="en-US" dirty="0"/>
              <a:t>. Graph RAG second hop on 15 / 28 questions (54 %). The faithfulness gate accepted 20 first drafts, self-corrected 5 within the 3-attempt budget, and produced principled abstentions on 2 questions where evidence remained insufficient.</a:t>
            </a:r>
          </a:p>
          <a:p>
            <a:r>
              <a:rPr lang="en-US" dirty="0"/>
              <a:t>Limitation. Exact-paragraph </a:t>
            </a:r>
            <a:r>
              <a:rPr lang="en-US" dirty="0" err="1"/>
              <a:t>Recall@K</a:t>
            </a:r>
            <a:r>
              <a:rPr lang="en-US" dirty="0"/>
              <a:t> (45 %) is the clearest weakness: current chunks span whole sub-sections, so the dense retriever returns the broader chunk instead of the precise paragraph.</a:t>
            </a:r>
          </a:p>
          <a:p>
            <a:r>
              <a:rPr lang="en-US" dirty="0"/>
              <a:t>Future work. Build per-standard FAISS indices queried after the query layer identifies the relevant standard(s); cache and </a:t>
            </a:r>
            <a:r>
              <a:rPr lang="en-US" dirty="0" err="1"/>
              <a:t>parallelise</a:t>
            </a:r>
            <a:r>
              <a:rPr lang="en-US" dirty="0"/>
              <a:t> independent stages; extend to a larger multi-standard golden set; measure per-question cost and carbon footprint.</a:t>
            </a:r>
            <a:endParaRPr lang="tr-TR" dirty="0"/>
          </a:p>
        </p:txBody>
      </p:sp>
      <p:pic>
        <p:nvPicPr>
          <p:cNvPr id="1026" name="Picture 2" descr="TESLA GRUP | LinkedIn">
            <a:extLst>
              <a:ext uri="{FF2B5EF4-FFF2-40B4-BE49-F238E27FC236}">
                <a16:creationId xmlns:a16="http://schemas.microsoft.com/office/drawing/2014/main" id="{AB2FF3D2-7816-70E3-05E4-71460B8EB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315314"/>
            <a:ext cx="4444255" cy="444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F55F87E-3AD1-06A9-C738-624A7467D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0491" y="26906131"/>
            <a:ext cx="10032249" cy="2091067"/>
          </a:xfrm>
          <a:prstGeom prst="rect">
            <a:avLst/>
          </a:prstGeom>
        </p:spPr>
      </p:pic>
      <p:pic>
        <p:nvPicPr>
          <p:cNvPr id="43" name="Picture Placeholder 42">
            <a:extLst>
              <a:ext uri="{FF2B5EF4-FFF2-40B4-BE49-F238E27FC236}">
                <a16:creationId xmlns:a16="http://schemas.microsoft.com/office/drawing/2014/main" id="{50E95838-516F-D812-A282-EBBD962BF0A6}"/>
              </a:ext>
            </a:extLst>
          </p:cNvPr>
          <p:cNvPicPr>
            <a:picLocks noGrp="1" noChangeAspect="1"/>
          </p:cNvPicPr>
          <p:nvPr>
            <p:ph type="pic" sz="quarter" idx="102"/>
          </p:nvPr>
        </p:nvPicPr>
        <p:blipFill rotWithShape="1">
          <a:blip r:embed="rId5"/>
          <a:srcRect l="-825" t="-1738" r="-639" b="-3906"/>
          <a:stretch>
            <a:fillRect/>
          </a:stretch>
        </p:blipFill>
        <p:spPr bwMode="auto">
          <a:xfrm>
            <a:off x="1166814" y="7374222"/>
            <a:ext cx="13168618" cy="812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Placeholder 1028">
            <a:extLst>
              <a:ext uri="{FF2B5EF4-FFF2-40B4-BE49-F238E27FC236}">
                <a16:creationId xmlns:a16="http://schemas.microsoft.com/office/drawing/2014/main" id="{6274C41C-252B-5BF5-9A8E-90C1C9D59F3B}"/>
              </a:ext>
            </a:extLst>
          </p:cNvPr>
          <p:cNvPicPr>
            <a:picLocks noGrp="1" noChangeAspect="1"/>
          </p:cNvPicPr>
          <p:nvPr>
            <p:ph type="pic" sz="quarter" idx="109"/>
          </p:nvPr>
        </p:nvPicPr>
        <p:blipFill>
          <a:blip r:embed="rId6"/>
          <a:srcRect l="138" t="10562" r="948"/>
          <a:stretch>
            <a:fillRect/>
          </a:stretch>
        </p:blipFill>
        <p:spPr>
          <a:xfrm>
            <a:off x="1329708" y="30552577"/>
            <a:ext cx="13238677" cy="570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96266"/>
      </p:ext>
    </p:extLst>
  </p:cSld>
  <p:clrMapOvr>
    <a:masterClrMapping/>
  </p:clrMapOvr>
</p:sld>
</file>

<file path=ppt/theme/theme1.xml><?xml version="1.0" encoding="utf-8"?>
<a:theme xmlns:a="http://schemas.openxmlformats.org/drawingml/2006/main" name="PosterPresentations.com-100CMx140CM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PosterPresentations.com-100CMx140CM</Template>
  <TotalTime>177</TotalTime>
  <Words>802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Trebuchet MS</vt:lpstr>
      <vt:lpstr>PosterPresentations.com-100CMx140CM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hakantatli</dc:creator>
  <cp:lastModifiedBy>Buğra Aydın (Student)</cp:lastModifiedBy>
  <cp:revision>9</cp:revision>
  <cp:lastPrinted>2017-05-02T08:14:52Z</cp:lastPrinted>
  <dcterms:created xsi:type="dcterms:W3CDTF">2012-02-10T00:21:22Z</dcterms:created>
  <dcterms:modified xsi:type="dcterms:W3CDTF">2026-05-22T17:33:59Z</dcterms:modified>
</cp:coreProperties>
</file>