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8" r:id="rId2"/>
  </p:sldIdLst>
  <p:sldSz cx="30275213" cy="42803763"/>
  <p:notesSz cx="6735763" cy="9866313"/>
  <p:defaultText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6">
          <p15:clr>
            <a:srgbClr val="A4A3A4"/>
          </p15:clr>
        </p15:guide>
        <p15:guide id="2" orient="horz" pos="375">
          <p15:clr>
            <a:srgbClr val="A4A3A4"/>
          </p15:clr>
        </p15:guide>
        <p15:guide id="3" orient="horz" pos="26214">
          <p15:clr>
            <a:srgbClr val="A4A3A4"/>
          </p15:clr>
        </p15:guide>
        <p15:guide id="4" orient="horz">
          <p15:clr>
            <a:srgbClr val="A4A3A4"/>
          </p15:clr>
        </p15:guide>
        <p15:guide id="5" pos="401">
          <p15:clr>
            <a:srgbClr val="A4A3A4"/>
          </p15:clr>
        </p15:guide>
        <p15:guide id="6" pos="1867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08">
          <p15:clr>
            <a:srgbClr val="A4A3A4"/>
          </p15:clr>
        </p15:guide>
        <p15:guide id="4"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2" autoAdjust="0"/>
    <p:restoredTop sz="94754" autoAdjust="0"/>
  </p:normalViewPr>
  <p:slideViewPr>
    <p:cSldViewPr snapToGrid="0" snapToObjects="1" showGuides="1">
      <p:cViewPr>
        <p:scale>
          <a:sx n="73" d="100"/>
          <a:sy n="73" d="100"/>
        </p:scale>
        <p:origin x="-3560" y="-6856"/>
      </p:cViewPr>
      <p:guideLst>
        <p:guide orient="horz" pos="4316"/>
        <p:guide orient="horz" pos="375"/>
        <p:guide orient="horz" pos="26214"/>
        <p:guide orient="horz"/>
        <p:guide pos="401"/>
        <p:guide pos="186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14" d="100"/>
          <a:sy n="114" d="100"/>
        </p:scale>
        <p:origin x="5220" y="84"/>
      </p:cViewPr>
      <p:guideLst>
        <p:guide orient="horz" pos="2880"/>
        <p:guide pos="2160"/>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0158C5BC-9A70-462C-B28D-9600239EAC64}" type="datetimeFigureOut">
              <a:rPr lang="en-US" smtClean="0"/>
              <a:pPr/>
              <a:t>5/22/26</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E6CC2317-6751-4CD4-9995-8782DD78E936}" type="datetimeFigureOut">
              <a:rPr lang="en-US" smtClean="0"/>
              <a:pPr/>
              <a:t>5/22/26</a:t>
            </a:fld>
            <a:endParaRPr lang="en-US" dirty="0"/>
          </a:p>
        </p:txBody>
      </p:sp>
      <p:sp>
        <p:nvSpPr>
          <p:cNvPr id="4" name="Slide Image Placeholder 3"/>
          <p:cNvSpPr>
            <a:spLocks noGrp="1" noRot="1" noChangeAspect="1"/>
          </p:cNvSpPr>
          <p:nvPr>
            <p:ph type="sldImg" idx="2"/>
          </p:nvPr>
        </p:nvSpPr>
        <p:spPr>
          <a:xfrm>
            <a:off x="2060575" y="739775"/>
            <a:ext cx="2614613" cy="37004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4298410" rtl="0" eaLnBrk="1" latinLnBrk="0" hangingPunct="1">
      <a:defRPr sz="5800" kern="1200">
        <a:solidFill>
          <a:schemeClr val="tx1"/>
        </a:solidFill>
        <a:latin typeface="+mn-lt"/>
        <a:ea typeface="+mn-ea"/>
        <a:cs typeface="+mn-cs"/>
      </a:defRPr>
    </a:lvl1pPr>
    <a:lvl2pPr marL="2149205" algn="l" defTabSz="4298410" rtl="0" eaLnBrk="1" latinLnBrk="0" hangingPunct="1">
      <a:defRPr sz="5800" kern="1200">
        <a:solidFill>
          <a:schemeClr val="tx1"/>
        </a:solidFill>
        <a:latin typeface="+mn-lt"/>
        <a:ea typeface="+mn-ea"/>
        <a:cs typeface="+mn-cs"/>
      </a:defRPr>
    </a:lvl2pPr>
    <a:lvl3pPr marL="4298410" algn="l" defTabSz="4298410" rtl="0" eaLnBrk="1" latinLnBrk="0" hangingPunct="1">
      <a:defRPr sz="5800" kern="1200">
        <a:solidFill>
          <a:schemeClr val="tx1"/>
        </a:solidFill>
        <a:latin typeface="+mn-lt"/>
        <a:ea typeface="+mn-ea"/>
        <a:cs typeface="+mn-cs"/>
      </a:defRPr>
    </a:lvl3pPr>
    <a:lvl4pPr marL="6447613" algn="l" defTabSz="4298410" rtl="0" eaLnBrk="1" latinLnBrk="0" hangingPunct="1">
      <a:defRPr sz="5800" kern="1200">
        <a:solidFill>
          <a:schemeClr val="tx1"/>
        </a:solidFill>
        <a:latin typeface="+mn-lt"/>
        <a:ea typeface="+mn-ea"/>
        <a:cs typeface="+mn-cs"/>
      </a:defRPr>
    </a:lvl4pPr>
    <a:lvl5pPr marL="8596817" algn="l" defTabSz="4298410" rtl="0" eaLnBrk="1" latinLnBrk="0" hangingPunct="1">
      <a:defRPr sz="5800" kern="1200">
        <a:solidFill>
          <a:schemeClr val="tx1"/>
        </a:solidFill>
        <a:latin typeface="+mn-lt"/>
        <a:ea typeface="+mn-ea"/>
        <a:cs typeface="+mn-cs"/>
      </a:defRPr>
    </a:lvl5pPr>
    <a:lvl6pPr marL="10746023" algn="l" defTabSz="4298410" rtl="0" eaLnBrk="1" latinLnBrk="0" hangingPunct="1">
      <a:defRPr sz="5800" kern="1200">
        <a:solidFill>
          <a:schemeClr val="tx1"/>
        </a:solidFill>
        <a:latin typeface="+mn-lt"/>
        <a:ea typeface="+mn-ea"/>
        <a:cs typeface="+mn-cs"/>
      </a:defRPr>
    </a:lvl6pPr>
    <a:lvl7pPr marL="12895229" algn="l" defTabSz="4298410" rtl="0" eaLnBrk="1" latinLnBrk="0" hangingPunct="1">
      <a:defRPr sz="5800" kern="1200">
        <a:solidFill>
          <a:schemeClr val="tx1"/>
        </a:solidFill>
        <a:latin typeface="+mn-lt"/>
        <a:ea typeface="+mn-ea"/>
        <a:cs typeface="+mn-cs"/>
      </a:defRPr>
    </a:lvl7pPr>
    <a:lvl8pPr marL="15044432" algn="l" defTabSz="4298410" rtl="0" eaLnBrk="1" latinLnBrk="0" hangingPunct="1">
      <a:defRPr sz="5800" kern="1200">
        <a:solidFill>
          <a:schemeClr val="tx1"/>
        </a:solidFill>
        <a:latin typeface="+mn-lt"/>
        <a:ea typeface="+mn-ea"/>
        <a:cs typeface="+mn-cs"/>
      </a:defRPr>
    </a:lvl8pPr>
    <a:lvl9pPr marL="17193637" algn="l" defTabSz="4298410" rtl="0" eaLnBrk="1" latinLnBrk="0" hangingPunct="1">
      <a:defRPr sz="5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56852" y="15361263"/>
            <a:ext cx="12978580" cy="10190177"/>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r>
              <a:rPr lang="tr-TR" dirty="0"/>
              <a:t> </a:t>
            </a:r>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6" name="Text Placeholder 5"/>
          <p:cNvSpPr>
            <a:spLocks noGrp="1"/>
          </p:cNvSpPr>
          <p:nvPr>
            <p:ph type="body" sz="quarter" idx="11" hasCustomPrompt="1"/>
          </p:nvPr>
        </p:nvSpPr>
        <p:spPr>
          <a:xfrm>
            <a:off x="636213" y="6542236"/>
            <a:ext cx="14287866"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ABSTRACT (Düzenlemek için tıklayın)</a:t>
            </a:r>
            <a:endParaRPr lang="en-US" dirty="0"/>
          </a:p>
        </p:txBody>
      </p:sp>
      <p:sp>
        <p:nvSpPr>
          <p:cNvPr id="20" name="Text Placeholder 5"/>
          <p:cNvSpPr>
            <a:spLocks noGrp="1"/>
          </p:cNvSpPr>
          <p:nvPr>
            <p:ph type="body" sz="quarter" idx="20" hasCustomPrompt="1"/>
          </p:nvPr>
        </p:nvSpPr>
        <p:spPr>
          <a:xfrm>
            <a:off x="636211" y="30451538"/>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PROJECT DETAILS (Düzenlemek için tıklayın)</a:t>
            </a:r>
            <a:endParaRPr lang="en-US" dirty="0"/>
          </a:p>
        </p:txBody>
      </p:sp>
      <p:sp>
        <p:nvSpPr>
          <p:cNvPr id="25" name="Text Placeholder 5"/>
          <p:cNvSpPr>
            <a:spLocks noGrp="1"/>
          </p:cNvSpPr>
          <p:nvPr>
            <p:ph type="body" sz="quarter" idx="25" hasCustomPrompt="1"/>
          </p:nvPr>
        </p:nvSpPr>
        <p:spPr>
          <a:xfrm>
            <a:off x="15353328" y="6542236"/>
            <a:ext cx="14287682"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PROJECT DETAILS II (Düzenlemek için tıklayın)</a:t>
            </a:r>
            <a:endParaRPr lang="en-US" dirty="0"/>
          </a:p>
        </p:txBody>
      </p:sp>
      <p:sp>
        <p:nvSpPr>
          <p:cNvPr id="3" name="Text Placeholder 2"/>
          <p:cNvSpPr>
            <a:spLocks noGrp="1"/>
          </p:cNvSpPr>
          <p:nvPr>
            <p:ph type="body" sz="quarter" idx="97" hasCustomPrompt="1"/>
          </p:nvPr>
        </p:nvSpPr>
        <p:spPr>
          <a:xfrm>
            <a:off x="5922067" y="228600"/>
            <a:ext cx="17056660" cy="2590800"/>
          </a:xfrm>
          <a:prstGeom prst="rect">
            <a:avLst/>
          </a:prstGeom>
        </p:spPr>
        <p:txBody>
          <a:bodyPr/>
          <a:lstStyle>
            <a:lvl1pPr marL="0" indent="0">
              <a:buNone/>
              <a:defRPr sz="8000" baseline="0">
                <a:solidFill>
                  <a:schemeClr val="bg1"/>
                </a:solidFill>
              </a:defRPr>
            </a:lvl1pPr>
          </a:lstStyle>
          <a:p>
            <a:pPr lvl="0"/>
            <a:r>
              <a:rPr lang="tr-TR" dirty="0"/>
              <a:t>Project Name &amp; Description</a:t>
            </a:r>
            <a:endParaRPr lang="en-US" dirty="0"/>
          </a:p>
        </p:txBody>
      </p:sp>
      <p:sp>
        <p:nvSpPr>
          <p:cNvPr id="17" name="Text Placeholder 2"/>
          <p:cNvSpPr>
            <a:spLocks noGrp="1"/>
          </p:cNvSpPr>
          <p:nvPr>
            <p:ph type="body" sz="quarter" idx="98" hasCustomPrompt="1"/>
          </p:nvPr>
        </p:nvSpPr>
        <p:spPr>
          <a:xfrm>
            <a:off x="5922067" y="3533180"/>
            <a:ext cx="5764212" cy="1667470"/>
          </a:xfrm>
          <a:prstGeom prst="rect">
            <a:avLst/>
          </a:prstGeom>
        </p:spPr>
        <p:txBody>
          <a:bodyPr/>
          <a:lstStyle>
            <a:lvl1pPr marL="0" indent="0">
              <a:spcBef>
                <a:spcPts val="0"/>
              </a:spcBef>
              <a:buNone/>
              <a:defRPr sz="4000">
                <a:solidFill>
                  <a:schemeClr val="bg1"/>
                </a:solidFill>
              </a:defRPr>
            </a:lvl1pPr>
          </a:lstStyle>
          <a:p>
            <a:pPr lvl="0"/>
            <a:r>
              <a:rPr lang="tr-TR" dirty="0"/>
              <a:t>Name </a:t>
            </a:r>
            <a:r>
              <a:rPr lang="tr-TR" dirty="0" err="1"/>
              <a:t>Surname</a:t>
            </a:r>
            <a:endParaRPr lang="tr-TR" dirty="0"/>
          </a:p>
        </p:txBody>
      </p:sp>
      <p:sp>
        <p:nvSpPr>
          <p:cNvPr id="18" name="Text Placeholder 2"/>
          <p:cNvSpPr>
            <a:spLocks noGrp="1"/>
          </p:cNvSpPr>
          <p:nvPr>
            <p:ph type="body" sz="quarter" idx="99" hasCustomPrompt="1"/>
          </p:nvPr>
        </p:nvSpPr>
        <p:spPr>
          <a:xfrm>
            <a:off x="11686279" y="3533180"/>
            <a:ext cx="5764212" cy="1779736"/>
          </a:xfrm>
          <a:prstGeom prst="rect">
            <a:avLst/>
          </a:prstGeom>
        </p:spPr>
        <p:txBody>
          <a:bodyPr/>
          <a:lstStyle>
            <a:lvl1pPr marL="0" indent="0">
              <a:spcBef>
                <a:spcPts val="0"/>
              </a:spcBef>
              <a:buNone/>
              <a:defRPr sz="4000">
                <a:solidFill>
                  <a:schemeClr val="bg1"/>
                </a:solidFill>
              </a:defRPr>
            </a:lvl1pPr>
          </a:lstStyle>
          <a:p>
            <a:pPr lvl="0"/>
            <a:r>
              <a:rPr lang="tr-TR" dirty="0"/>
              <a:t>Name </a:t>
            </a:r>
            <a:r>
              <a:rPr lang="tr-TR" dirty="0" err="1"/>
              <a:t>Surname</a:t>
            </a:r>
            <a:endParaRPr lang="en-US" dirty="0"/>
          </a:p>
        </p:txBody>
      </p:sp>
      <p:sp>
        <p:nvSpPr>
          <p:cNvPr id="19" name="Text Placeholder 2"/>
          <p:cNvSpPr>
            <a:spLocks noGrp="1"/>
          </p:cNvSpPr>
          <p:nvPr>
            <p:ph type="body" sz="quarter" idx="100" hasCustomPrompt="1"/>
          </p:nvPr>
        </p:nvSpPr>
        <p:spPr>
          <a:xfrm>
            <a:off x="17450491" y="3533180"/>
            <a:ext cx="5764212" cy="1779736"/>
          </a:xfrm>
          <a:prstGeom prst="rect">
            <a:avLst/>
          </a:prstGeom>
        </p:spPr>
        <p:txBody>
          <a:bodyPr/>
          <a:lstStyle>
            <a:lvl1pPr marL="0" indent="0">
              <a:spcBef>
                <a:spcPts val="0"/>
              </a:spcBef>
              <a:buNone/>
              <a:defRPr sz="4000" baseline="0">
                <a:solidFill>
                  <a:schemeClr val="bg1"/>
                </a:solidFill>
              </a:defRPr>
            </a:lvl1pPr>
          </a:lstStyle>
          <a:p>
            <a:pPr lvl="0"/>
            <a:r>
              <a:rPr lang="tr-TR" dirty="0"/>
              <a:t>Name </a:t>
            </a:r>
            <a:r>
              <a:rPr lang="tr-TR" dirty="0" err="1"/>
              <a:t>Surname</a:t>
            </a:r>
            <a:endParaRPr lang="tr-TR" dirty="0"/>
          </a:p>
        </p:txBody>
      </p:sp>
      <p:sp>
        <p:nvSpPr>
          <p:cNvPr id="7" name="Picture Placeholder 6"/>
          <p:cNvSpPr>
            <a:spLocks noGrp="1"/>
          </p:cNvSpPr>
          <p:nvPr>
            <p:ph type="pic" sz="quarter" idx="101" hasCustomPrompt="1"/>
          </p:nvPr>
        </p:nvSpPr>
        <p:spPr>
          <a:xfrm>
            <a:off x="213371" y="1606422"/>
            <a:ext cx="5278437" cy="1333500"/>
          </a:xfrm>
          <a:prstGeom prst="rect">
            <a:avLst/>
          </a:prstGeom>
        </p:spPr>
        <p:txBody>
          <a:bodyPr/>
          <a:lstStyle>
            <a:lvl1pPr marL="0" indent="0">
              <a:buNone/>
              <a:defRPr sz="4800">
                <a:solidFill>
                  <a:schemeClr val="bg1"/>
                </a:solidFill>
              </a:defRPr>
            </a:lvl1pPr>
          </a:lstStyle>
          <a:p>
            <a:r>
              <a:rPr lang="tr-TR" dirty="0" err="1"/>
              <a:t>Company</a:t>
            </a:r>
            <a:r>
              <a:rPr lang="tr-TR" dirty="0"/>
              <a:t> Logo</a:t>
            </a:r>
            <a:br>
              <a:rPr lang="tr-TR" dirty="0"/>
            </a:br>
            <a:r>
              <a:rPr lang="tr-TR" dirty="0" err="1"/>
              <a:t>if</a:t>
            </a:r>
            <a:r>
              <a:rPr lang="tr-TR" dirty="0"/>
              <a:t> </a:t>
            </a:r>
            <a:r>
              <a:rPr lang="tr-TR" dirty="0" err="1"/>
              <a:t>company</a:t>
            </a:r>
            <a:r>
              <a:rPr lang="tr-TR" dirty="0"/>
              <a:t> </a:t>
            </a:r>
            <a:r>
              <a:rPr lang="tr-TR" dirty="0" err="1"/>
              <a:t>agrees</a:t>
            </a:r>
            <a:endParaRPr lang="en-US" dirty="0"/>
          </a:p>
        </p:txBody>
      </p:sp>
      <p:sp>
        <p:nvSpPr>
          <p:cNvPr id="8" name="TextBox 7"/>
          <p:cNvSpPr txBox="1"/>
          <p:nvPr userDrawn="1"/>
        </p:nvSpPr>
        <p:spPr>
          <a:xfrm>
            <a:off x="5826817" y="2609850"/>
            <a:ext cx="5764212" cy="923330"/>
          </a:xfrm>
          <a:prstGeom prst="rect">
            <a:avLst/>
          </a:prstGeom>
          <a:noFill/>
        </p:spPr>
        <p:txBody>
          <a:bodyPr wrap="square" rtlCol="0">
            <a:spAutoFit/>
          </a:bodyPr>
          <a:lstStyle/>
          <a:p>
            <a:r>
              <a:rPr lang="tr-TR" sz="5400" dirty="0" err="1">
                <a:solidFill>
                  <a:schemeClr val="bg1"/>
                </a:solidFill>
                <a:latin typeface="+mj-lt"/>
                <a:cs typeface="Times New Roman" panose="02020603050405020304" pitchFamily="18" charset="0"/>
              </a:rPr>
              <a:t>Student</a:t>
            </a:r>
            <a:r>
              <a:rPr lang="tr-TR" sz="5400" dirty="0">
                <a:solidFill>
                  <a:schemeClr val="bg1"/>
                </a:solidFill>
                <a:latin typeface="+mj-lt"/>
                <a:cs typeface="Times New Roman" panose="02020603050405020304" pitchFamily="18" charset="0"/>
              </a:rPr>
              <a:t>(s)</a:t>
            </a:r>
            <a:endParaRPr lang="en-US" sz="5400" dirty="0">
              <a:solidFill>
                <a:schemeClr val="bg1"/>
              </a:solidFill>
              <a:latin typeface="+mj-lt"/>
              <a:cs typeface="Times New Roman" panose="02020603050405020304" pitchFamily="18" charset="0"/>
            </a:endParaRPr>
          </a:p>
        </p:txBody>
      </p:sp>
      <p:sp>
        <p:nvSpPr>
          <p:cNvPr id="31" name="TextBox 30"/>
          <p:cNvSpPr txBox="1"/>
          <p:nvPr userDrawn="1"/>
        </p:nvSpPr>
        <p:spPr>
          <a:xfrm>
            <a:off x="11610079" y="2609850"/>
            <a:ext cx="5764212" cy="923330"/>
          </a:xfrm>
          <a:prstGeom prst="rect">
            <a:avLst/>
          </a:prstGeom>
          <a:noFill/>
        </p:spPr>
        <p:txBody>
          <a:bodyPr wrap="square" rtlCol="0">
            <a:spAutoFit/>
          </a:bodyPr>
          <a:lstStyle/>
          <a:p>
            <a:r>
              <a:rPr lang="tr-TR" sz="5400" dirty="0" err="1">
                <a:solidFill>
                  <a:schemeClr val="bg1"/>
                </a:solidFill>
                <a:latin typeface="+mj-lt"/>
                <a:cs typeface="Times New Roman" panose="02020603050405020304" pitchFamily="18" charset="0"/>
              </a:rPr>
              <a:t>Faculty</a:t>
            </a:r>
            <a:r>
              <a:rPr lang="tr-TR" sz="5400" dirty="0">
                <a:solidFill>
                  <a:schemeClr val="bg1"/>
                </a:solidFill>
                <a:latin typeface="+mj-lt"/>
                <a:cs typeface="Times New Roman" panose="02020603050405020304" pitchFamily="18" charset="0"/>
              </a:rPr>
              <a:t> </a:t>
            </a:r>
            <a:r>
              <a:rPr lang="tr-TR" sz="5400" dirty="0" err="1">
                <a:solidFill>
                  <a:schemeClr val="bg1"/>
                </a:solidFill>
                <a:latin typeface="+mj-lt"/>
                <a:cs typeface="Times New Roman" panose="02020603050405020304" pitchFamily="18" charset="0"/>
              </a:rPr>
              <a:t>Member</a:t>
            </a:r>
            <a:r>
              <a:rPr lang="tr-TR" sz="5400" dirty="0">
                <a:solidFill>
                  <a:schemeClr val="bg1"/>
                </a:solidFill>
                <a:latin typeface="+mj-lt"/>
                <a:cs typeface="Times New Roman" panose="02020603050405020304" pitchFamily="18" charset="0"/>
              </a:rPr>
              <a:t>(</a:t>
            </a:r>
            <a:r>
              <a:rPr lang="tr-TR" sz="5400" kern="1200" dirty="0">
                <a:solidFill>
                  <a:schemeClr val="bg1"/>
                </a:solidFill>
                <a:latin typeface="+mn-lt"/>
                <a:ea typeface="+mn-ea"/>
                <a:cs typeface="Times New Roman" panose="02020603050405020304" pitchFamily="18" charset="0"/>
              </a:rPr>
              <a:t>s)</a:t>
            </a:r>
            <a:endParaRPr lang="en-US" sz="5400" dirty="0">
              <a:solidFill>
                <a:schemeClr val="bg1"/>
              </a:solidFill>
              <a:latin typeface="+mj-lt"/>
              <a:cs typeface="Times New Roman" panose="02020603050405020304" pitchFamily="18" charset="0"/>
            </a:endParaRPr>
          </a:p>
        </p:txBody>
      </p:sp>
      <p:sp>
        <p:nvSpPr>
          <p:cNvPr id="32" name="TextBox 31"/>
          <p:cNvSpPr txBox="1"/>
          <p:nvPr userDrawn="1"/>
        </p:nvSpPr>
        <p:spPr>
          <a:xfrm>
            <a:off x="17374291" y="2609850"/>
            <a:ext cx="5764212" cy="923330"/>
          </a:xfrm>
          <a:prstGeom prst="rect">
            <a:avLst/>
          </a:prstGeom>
          <a:noFill/>
        </p:spPr>
        <p:txBody>
          <a:bodyPr wrap="square" rtlCol="0">
            <a:spAutoFit/>
          </a:bodyPr>
          <a:lstStyle/>
          <a:p>
            <a:r>
              <a:rPr lang="tr-TR" sz="5400" dirty="0" err="1">
                <a:solidFill>
                  <a:schemeClr val="bg1"/>
                </a:solidFill>
                <a:latin typeface="+mj-lt"/>
                <a:cs typeface="Times New Roman" panose="02020603050405020304" pitchFamily="18" charset="0"/>
              </a:rPr>
              <a:t>Company</a:t>
            </a:r>
            <a:r>
              <a:rPr lang="tr-TR" sz="5400" dirty="0">
                <a:solidFill>
                  <a:schemeClr val="bg1"/>
                </a:solidFill>
                <a:latin typeface="+mj-lt"/>
                <a:cs typeface="Times New Roman" panose="02020603050405020304" pitchFamily="18" charset="0"/>
              </a:rPr>
              <a:t> Advisor(</a:t>
            </a:r>
            <a:r>
              <a:rPr lang="tr-TR" sz="5400" kern="1200" dirty="0">
                <a:solidFill>
                  <a:schemeClr val="bg1"/>
                </a:solidFill>
                <a:latin typeface="+mn-lt"/>
                <a:ea typeface="+mn-ea"/>
                <a:cs typeface="Times New Roman" panose="02020603050405020304" pitchFamily="18" charset="0"/>
              </a:rPr>
              <a:t>s)</a:t>
            </a:r>
            <a:endParaRPr lang="en-US" sz="5400" dirty="0">
              <a:solidFill>
                <a:schemeClr val="bg1"/>
              </a:solidFill>
              <a:latin typeface="+mj-lt"/>
              <a:cs typeface="Times New Roman" panose="02020603050405020304" pitchFamily="18" charset="0"/>
            </a:endParaRPr>
          </a:p>
        </p:txBody>
      </p:sp>
      <p:sp>
        <p:nvSpPr>
          <p:cNvPr id="5" name="Picture Placeholder 4"/>
          <p:cNvSpPr>
            <a:spLocks noGrp="1"/>
          </p:cNvSpPr>
          <p:nvPr>
            <p:ph type="pic" sz="quarter" idx="102" hasCustomPrompt="1"/>
          </p:nvPr>
        </p:nvSpPr>
        <p:spPr>
          <a:xfrm>
            <a:off x="1356852" y="8178800"/>
            <a:ext cx="12978580" cy="6835775"/>
          </a:xfrm>
          <a:prstGeom prst="rect">
            <a:avLst/>
          </a:prstGeom>
        </p:spPr>
        <p:txBody>
          <a:bodyPr/>
          <a:lstStyle>
            <a:lvl1pPr marL="0" indent="0" algn="ctr">
              <a:buNone/>
              <a:defRPr sz="6000"/>
            </a:lvl1pPr>
          </a:lstStyle>
          <a:p>
            <a:r>
              <a:rPr lang="tr-TR" dirty="0"/>
              <a:t>Photo</a:t>
            </a:r>
          </a:p>
        </p:txBody>
      </p:sp>
      <p:sp>
        <p:nvSpPr>
          <p:cNvPr id="21" name="Text Placeholder 3"/>
          <p:cNvSpPr>
            <a:spLocks noGrp="1"/>
          </p:cNvSpPr>
          <p:nvPr>
            <p:ph type="body" sz="quarter" idx="103" hasCustomPrompt="1"/>
          </p:nvPr>
        </p:nvSpPr>
        <p:spPr>
          <a:xfrm>
            <a:off x="16129819" y="15361263"/>
            <a:ext cx="12978580" cy="10190177"/>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22" name="Picture Placeholder 4"/>
          <p:cNvSpPr>
            <a:spLocks noGrp="1"/>
          </p:cNvSpPr>
          <p:nvPr>
            <p:ph type="pic" sz="quarter" idx="104" hasCustomPrompt="1"/>
          </p:nvPr>
        </p:nvSpPr>
        <p:spPr>
          <a:xfrm>
            <a:off x="16129819" y="8178800"/>
            <a:ext cx="12978580" cy="6835775"/>
          </a:xfrm>
          <a:prstGeom prst="rect">
            <a:avLst/>
          </a:prstGeom>
        </p:spPr>
        <p:txBody>
          <a:bodyPr/>
          <a:lstStyle>
            <a:lvl1pPr marL="0" indent="0" algn="ctr">
              <a:buNone/>
              <a:defRPr sz="6000"/>
            </a:lvl1pPr>
          </a:lstStyle>
          <a:p>
            <a:r>
              <a:rPr lang="tr-TR" dirty="0"/>
              <a:t>Photo</a:t>
            </a:r>
          </a:p>
        </p:txBody>
      </p:sp>
      <p:sp>
        <p:nvSpPr>
          <p:cNvPr id="23" name="Text Placeholder 3"/>
          <p:cNvSpPr>
            <a:spLocks noGrp="1"/>
          </p:cNvSpPr>
          <p:nvPr>
            <p:ph type="body" sz="quarter" idx="105" hasCustomPrompt="1"/>
          </p:nvPr>
        </p:nvSpPr>
        <p:spPr>
          <a:xfrm>
            <a:off x="1356852" y="37129924"/>
            <a:ext cx="12978580" cy="3985402"/>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a:t>Metin</a:t>
            </a:r>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29" name="Text Placeholder 5"/>
          <p:cNvSpPr>
            <a:spLocks noGrp="1"/>
          </p:cNvSpPr>
          <p:nvPr>
            <p:ph type="body" sz="quarter" idx="107" hasCustomPrompt="1"/>
          </p:nvPr>
        </p:nvSpPr>
        <p:spPr>
          <a:xfrm>
            <a:off x="617538" y="25803020"/>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en-US" dirty="0"/>
              <a:t>OBJECTIVES</a:t>
            </a:r>
            <a:r>
              <a:rPr lang="tr-TR" dirty="0"/>
              <a:t> (Düzenlemek için tıklayın)</a:t>
            </a:r>
            <a:endParaRPr lang="en-US" dirty="0"/>
          </a:p>
        </p:txBody>
      </p:sp>
      <p:sp>
        <p:nvSpPr>
          <p:cNvPr id="30" name="Text Placeholder 3"/>
          <p:cNvSpPr>
            <a:spLocks noGrp="1"/>
          </p:cNvSpPr>
          <p:nvPr>
            <p:ph type="body" sz="quarter" idx="108" hasCustomPrompt="1"/>
          </p:nvPr>
        </p:nvSpPr>
        <p:spPr>
          <a:xfrm>
            <a:off x="1338179" y="27074031"/>
            <a:ext cx="12978580" cy="2434208"/>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en-US" dirty="0"/>
          </a:p>
        </p:txBody>
      </p:sp>
      <p:sp>
        <p:nvSpPr>
          <p:cNvPr id="33" name="Picture Placeholder 4"/>
          <p:cNvSpPr>
            <a:spLocks noGrp="1"/>
          </p:cNvSpPr>
          <p:nvPr>
            <p:ph type="pic" sz="quarter" idx="109" hasCustomPrompt="1"/>
          </p:nvPr>
        </p:nvSpPr>
        <p:spPr>
          <a:xfrm>
            <a:off x="1356852" y="31490620"/>
            <a:ext cx="12978580" cy="5245491"/>
          </a:xfrm>
          <a:prstGeom prst="rect">
            <a:avLst/>
          </a:prstGeom>
        </p:spPr>
        <p:txBody>
          <a:bodyPr/>
          <a:lstStyle>
            <a:lvl1pPr marL="0" indent="0" algn="ctr">
              <a:buNone/>
              <a:defRPr sz="6000"/>
            </a:lvl1pPr>
          </a:lstStyle>
          <a:p>
            <a:r>
              <a:rPr lang="tr-TR" dirty="0"/>
              <a:t>Photo</a:t>
            </a:r>
          </a:p>
        </p:txBody>
      </p:sp>
      <p:sp>
        <p:nvSpPr>
          <p:cNvPr id="34" name="Text Placeholder 5"/>
          <p:cNvSpPr>
            <a:spLocks noGrp="1"/>
          </p:cNvSpPr>
          <p:nvPr>
            <p:ph type="body" sz="quarter" idx="110" hasCustomPrompt="1"/>
          </p:nvPr>
        </p:nvSpPr>
        <p:spPr>
          <a:xfrm>
            <a:off x="15353328" y="36729791"/>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REFERENCES (Düzenlemek için tıklayın)</a:t>
            </a:r>
            <a:endParaRPr lang="en-US" dirty="0"/>
          </a:p>
        </p:txBody>
      </p:sp>
      <p:sp>
        <p:nvSpPr>
          <p:cNvPr id="35" name="Text Placeholder 3"/>
          <p:cNvSpPr>
            <a:spLocks noGrp="1"/>
          </p:cNvSpPr>
          <p:nvPr>
            <p:ph type="body" sz="quarter" idx="111" hasCustomPrompt="1"/>
          </p:nvPr>
        </p:nvSpPr>
        <p:spPr>
          <a:xfrm>
            <a:off x="16073969" y="38000802"/>
            <a:ext cx="12978580" cy="2951272"/>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tr-TR" dirty="0"/>
          </a:p>
          <a:p>
            <a:pPr lvl="0"/>
            <a:endParaRPr lang="en-US" dirty="0"/>
          </a:p>
        </p:txBody>
      </p:sp>
      <p:sp>
        <p:nvSpPr>
          <p:cNvPr id="36" name="Text Placeholder 5"/>
          <p:cNvSpPr>
            <a:spLocks noGrp="1"/>
          </p:cNvSpPr>
          <p:nvPr>
            <p:ph type="body" sz="quarter" idx="112" hasCustomPrompt="1"/>
          </p:nvPr>
        </p:nvSpPr>
        <p:spPr>
          <a:xfrm>
            <a:off x="15409178" y="25803020"/>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CONCLUSIONS (Düzenlemek için tıklayın)</a:t>
            </a:r>
            <a:endParaRPr lang="en-US" dirty="0"/>
          </a:p>
        </p:txBody>
      </p:sp>
      <p:sp>
        <p:nvSpPr>
          <p:cNvPr id="37" name="Text Placeholder 3"/>
          <p:cNvSpPr>
            <a:spLocks noGrp="1"/>
          </p:cNvSpPr>
          <p:nvPr>
            <p:ph type="body" sz="quarter" idx="113" hasCustomPrompt="1"/>
          </p:nvPr>
        </p:nvSpPr>
        <p:spPr>
          <a:xfrm>
            <a:off x="16129819" y="27074031"/>
            <a:ext cx="12978580" cy="9156048"/>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10" name="Text Placeholder 9"/>
          <p:cNvSpPr>
            <a:spLocks noGrp="1"/>
          </p:cNvSpPr>
          <p:nvPr>
            <p:ph type="body" sz="quarter" idx="114" hasCustomPrompt="1"/>
          </p:nvPr>
        </p:nvSpPr>
        <p:spPr>
          <a:xfrm>
            <a:off x="213372" y="427991"/>
            <a:ext cx="5278437" cy="1333500"/>
          </a:xfrm>
          <a:prstGeom prst="rect">
            <a:avLst/>
          </a:prstGeom>
        </p:spPr>
        <p:txBody>
          <a:bodyPr/>
          <a:lstStyle>
            <a:lvl1pPr marL="0" indent="0">
              <a:buNone/>
              <a:defRPr sz="6000" baseline="0">
                <a:solidFill>
                  <a:schemeClr val="bg1"/>
                </a:solidFill>
              </a:defRPr>
            </a:lvl1pPr>
          </a:lstStyle>
          <a:p>
            <a:pPr lvl="0"/>
            <a:r>
              <a:rPr lang="tr-TR" dirty="0" err="1"/>
              <a:t>Company</a:t>
            </a:r>
            <a:r>
              <a:rPr lang="tr-TR" dirty="0"/>
              <a:t> Name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77762" y="448505"/>
            <a:ext cx="6297337" cy="118440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75000"/>
              </a:schemeClr>
            </a:gs>
            <a:gs pos="50000">
              <a:schemeClr val="accent6">
                <a:lumMod val="60000"/>
                <a:lumOff val="40000"/>
              </a:schemeClr>
            </a:gs>
            <a:gs pos="100000">
              <a:schemeClr val="accent6">
                <a:lumMod val="3000"/>
                <a:lumOff val="97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userDrawn="1"/>
        </p:nvSpPr>
        <p:spPr bwMode="auto">
          <a:xfrm>
            <a:off x="0" y="1"/>
            <a:ext cx="30275213" cy="5440680"/>
          </a:xfrm>
          <a:prstGeom prst="rect">
            <a:avLst/>
          </a:prstGeom>
          <a:solidFill>
            <a:schemeClr val="accent6">
              <a:lumMod val="75000"/>
            </a:schemeClr>
          </a:solidFill>
          <a:ln w="9525">
            <a:solidFill>
              <a:schemeClr val="accent6">
                <a:lumMod val="50000"/>
              </a:schemeClr>
            </a:solidFill>
            <a:miter lim="800000"/>
            <a:headEnd/>
            <a:tailEnd/>
          </a:ln>
          <a:effectLst/>
        </p:spPr>
        <p:txBody>
          <a:bodyPr wrap="none" lIns="89551" tIns="44774" rIns="89551" bIns="44774" anchor="ctr"/>
          <a:lstStyle/>
          <a:p>
            <a:pPr>
              <a:defRPr/>
            </a:pPr>
            <a:endParaRPr lang="en-US" dirty="0"/>
          </a:p>
        </p:txBody>
      </p:sp>
      <p:sp>
        <p:nvSpPr>
          <p:cNvPr id="9" name="Rectangle 9"/>
          <p:cNvSpPr>
            <a:spLocks noChangeArrowheads="1"/>
          </p:cNvSpPr>
          <p:nvPr/>
        </p:nvSpPr>
        <p:spPr bwMode="auto">
          <a:xfrm>
            <a:off x="0" y="5425452"/>
            <a:ext cx="30275213" cy="198164"/>
          </a:xfrm>
          <a:prstGeom prst="rect">
            <a:avLst/>
          </a:prstGeom>
          <a:solidFill>
            <a:schemeClr val="accent6">
              <a:lumMod val="50000"/>
            </a:schemeClr>
          </a:solidFill>
          <a:ln w="152400">
            <a:noFill/>
            <a:miter lim="800000"/>
            <a:headEnd/>
            <a:tailEnd/>
          </a:ln>
          <a:effectLst/>
        </p:spPr>
        <p:txBody>
          <a:bodyPr wrap="none" lIns="89551" tIns="44774" rIns="89551" bIns="44774" anchor="ctr"/>
          <a:lstStyle/>
          <a:p>
            <a:pPr>
              <a:defRPr/>
            </a:pPr>
            <a:endParaRPr lang="en-US" dirty="0"/>
          </a:p>
        </p:txBody>
      </p:sp>
      <p:sp>
        <p:nvSpPr>
          <p:cNvPr id="16" name="Rectangle 33"/>
          <p:cNvSpPr>
            <a:spLocks noChangeArrowheads="1"/>
          </p:cNvSpPr>
          <p:nvPr/>
        </p:nvSpPr>
        <p:spPr bwMode="auto">
          <a:xfrm>
            <a:off x="634515" y="6446521"/>
            <a:ext cx="14291153" cy="35160496"/>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sp>
        <p:nvSpPr>
          <p:cNvPr id="21" name="Rectangle 33"/>
          <p:cNvSpPr>
            <a:spLocks noChangeArrowheads="1"/>
          </p:cNvSpPr>
          <p:nvPr userDrawn="1"/>
        </p:nvSpPr>
        <p:spPr bwMode="auto">
          <a:xfrm>
            <a:off x="15349546" y="6446521"/>
            <a:ext cx="14291153" cy="35160496"/>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68947" y="16045479"/>
            <a:ext cx="12978580" cy="8552806"/>
          </a:xfrm>
        </p:spPr>
        <p:txBody>
          <a:bodyPr/>
          <a:lstStyle/>
          <a:p>
            <a:pPr lvl="0"/>
            <a:r>
              <a:rPr lang="en-US" dirty="0"/>
              <a:t>Road traffic accidents cause approximately 1.2 million fatalities annually worldwide. Many accidents stem from unsafe driving behavior, yet existing telematics systems still assess drivers using basic rule-based methods that fail to capture the contextual and distributional aspects of driving risk.</a:t>
            </a:r>
          </a:p>
          <a:p>
            <a:pPr lvl="0"/>
            <a:endParaRPr lang="en-US" dirty="0"/>
          </a:p>
          <a:p>
            <a:pPr lvl="0"/>
            <a:r>
              <a:rPr lang="en-US" dirty="0"/>
              <a:t>This project introduces an intelligent and interpretable driver safety analysis system built on real-time Tesla telemetry data, developed in collaboration with Vehicularis Limited. The system processes over 800,000 timestamped records including vehicle speed, acceleration, braking behavior, jerk, and GPS coordinates, augmented with real-time traffic context from the TomTom Traffic Flow API.</a:t>
            </a:r>
          </a:p>
          <a:p>
            <a:pPr lvl="0"/>
            <a:endParaRPr lang="en-US" dirty="0"/>
          </a:p>
          <a:p>
            <a:r>
              <a:rPr lang="en-US" dirty="0"/>
              <a:t>The methodology operates in four integrated layers: (1) a behavioral variability modeling framework over 5-minute windows, (2) feature engineering across speed, acceleration, jerk, and traffic context domains, (3) </a:t>
            </a:r>
            <a:r>
              <a:rPr lang="en-US" dirty="0" err="1"/>
              <a:t>XGBoost</a:t>
            </a:r>
            <a:r>
              <a:rPr lang="en-US" dirty="0"/>
              <a:t>-based machine learning with physics-derived pseudo-labels, and (4) LLM-based personalized feedback via AWS Bedrock. SHAP analysis identifies jerk metrics, acceleration stability, and speed deviation relative to traffic flow as primary risk predictors. The system is deployed on AWS with a REST API and web dashboard.</a:t>
            </a:r>
          </a:p>
        </p:txBody>
      </p:sp>
      <p:sp>
        <p:nvSpPr>
          <p:cNvPr id="3" name="Text Placeholder 2"/>
          <p:cNvSpPr>
            <a:spLocks noGrp="1"/>
          </p:cNvSpPr>
          <p:nvPr>
            <p:ph type="body" sz="quarter" idx="11"/>
          </p:nvPr>
        </p:nvSpPr>
        <p:spPr/>
        <p:txBody>
          <a:bodyPr/>
          <a:lstStyle/>
          <a:p>
            <a:r>
              <a:rPr lang="en-US" dirty="0"/>
              <a:t>ABSTRACT</a:t>
            </a:r>
          </a:p>
        </p:txBody>
      </p:sp>
      <p:sp>
        <p:nvSpPr>
          <p:cNvPr id="4" name="Text Placeholder 3"/>
          <p:cNvSpPr>
            <a:spLocks noGrp="1"/>
          </p:cNvSpPr>
          <p:nvPr>
            <p:ph type="body" sz="quarter" idx="20"/>
          </p:nvPr>
        </p:nvSpPr>
        <p:spPr/>
        <p:txBody>
          <a:bodyPr/>
          <a:lstStyle/>
          <a:p>
            <a:r>
              <a:rPr lang="en-US" dirty="0"/>
              <a:t>OBJECTIVES</a:t>
            </a:r>
          </a:p>
        </p:txBody>
      </p:sp>
      <p:sp>
        <p:nvSpPr>
          <p:cNvPr id="5" name="Text Placeholder 4"/>
          <p:cNvSpPr>
            <a:spLocks noGrp="1"/>
          </p:cNvSpPr>
          <p:nvPr>
            <p:ph type="body" sz="quarter" idx="25"/>
          </p:nvPr>
        </p:nvSpPr>
        <p:spPr/>
        <p:txBody>
          <a:bodyPr/>
          <a:lstStyle/>
          <a:p>
            <a:r>
              <a:rPr lang="en-US" dirty="0"/>
              <a:t>METHODOLOGY</a:t>
            </a:r>
          </a:p>
        </p:txBody>
      </p:sp>
      <p:sp>
        <p:nvSpPr>
          <p:cNvPr id="6" name="Text Placeholder 5"/>
          <p:cNvSpPr>
            <a:spLocks noGrp="1"/>
          </p:cNvSpPr>
          <p:nvPr>
            <p:ph type="body" sz="quarter" idx="97"/>
          </p:nvPr>
        </p:nvSpPr>
        <p:spPr>
          <a:xfrm>
            <a:off x="6961239" y="378575"/>
            <a:ext cx="15603793" cy="2590800"/>
          </a:xfrm>
        </p:spPr>
        <p:txBody>
          <a:bodyPr/>
          <a:lstStyle/>
          <a:p>
            <a:r>
              <a:rPr lang="en-US" dirty="0"/>
              <a:t>Automotive AI and Data Analytics</a:t>
            </a:r>
          </a:p>
        </p:txBody>
      </p:sp>
      <p:sp>
        <p:nvSpPr>
          <p:cNvPr id="7" name="Text Placeholder 6"/>
          <p:cNvSpPr>
            <a:spLocks noGrp="1"/>
          </p:cNvSpPr>
          <p:nvPr>
            <p:ph type="body" sz="quarter" idx="98"/>
          </p:nvPr>
        </p:nvSpPr>
        <p:spPr/>
        <p:txBody>
          <a:bodyPr/>
          <a:lstStyle/>
          <a:p>
            <a:r>
              <a:rPr lang="tr-TR" dirty="0"/>
              <a:t>Melih Elibol | Ayşenur Gönül | Okan Kerem Çıtak</a:t>
            </a:r>
          </a:p>
        </p:txBody>
      </p:sp>
      <p:sp>
        <p:nvSpPr>
          <p:cNvPr id="8" name="Text Placeholder 7"/>
          <p:cNvSpPr>
            <a:spLocks noGrp="1"/>
          </p:cNvSpPr>
          <p:nvPr>
            <p:ph type="body" sz="quarter" idx="99"/>
          </p:nvPr>
        </p:nvSpPr>
        <p:spPr/>
        <p:txBody>
          <a:bodyPr/>
          <a:lstStyle/>
          <a:p>
            <a:r>
              <a:rPr lang="tr-TR" dirty="0"/>
              <a:t>Prof. Mustafa Ünel</a:t>
            </a:r>
          </a:p>
        </p:txBody>
      </p:sp>
      <p:sp>
        <p:nvSpPr>
          <p:cNvPr id="9" name="Text Placeholder 8"/>
          <p:cNvSpPr>
            <a:spLocks noGrp="1"/>
          </p:cNvSpPr>
          <p:nvPr>
            <p:ph type="body" sz="quarter" idx="100"/>
          </p:nvPr>
        </p:nvSpPr>
        <p:spPr/>
        <p:txBody>
          <a:bodyPr/>
          <a:lstStyle/>
          <a:p>
            <a:r>
              <a:rPr lang="en-US" dirty="0"/>
              <a:t>Vehicularis Limited</a:t>
            </a:r>
          </a:p>
        </p:txBody>
      </p:sp>
      <p:sp>
        <p:nvSpPr>
          <p:cNvPr id="12" name="Text Placeholder 11"/>
          <p:cNvSpPr>
            <a:spLocks noGrp="1"/>
          </p:cNvSpPr>
          <p:nvPr>
            <p:ph type="body" sz="quarter" idx="103"/>
          </p:nvPr>
        </p:nvSpPr>
        <p:spPr>
          <a:xfrm>
            <a:off x="16129819" y="15361263"/>
            <a:ext cx="12978580" cy="9685423"/>
          </a:xfrm>
        </p:spPr>
        <p:txBody>
          <a:bodyPr/>
          <a:lstStyle/>
          <a:p>
            <a:pPr lvl="0"/>
            <a:r>
              <a:rPr lang="en-US" sz="2500" b="1" dirty="0"/>
              <a:t>Layer 1 — Information-Theoretic Framework</a:t>
            </a:r>
          </a:p>
          <a:p>
            <a:pPr lvl="0"/>
            <a:r>
              <a:rPr lang="en-US" sz="2500" dirty="0"/>
              <a:t>Telemetry is segmented into 5-minute windows. A statistical framework quantifies behavioral diversity and deviation from reference distributions within each window, capturing both intra-session anomalies and deviation from prevailing traffic conditions.</a:t>
            </a:r>
          </a:p>
          <a:p>
            <a:pPr lvl="0"/>
            <a:endParaRPr lang="en-US" sz="2500" dirty="0"/>
          </a:p>
          <a:p>
            <a:pPr lvl="0"/>
            <a:r>
              <a:rPr lang="en-US" sz="2500" b="1" dirty="0"/>
              <a:t>Layer 2 — Feature Engineering (20+ Features)</a:t>
            </a:r>
          </a:p>
          <a:p>
            <a:pPr lvl="0"/>
            <a:r>
              <a:rPr lang="en-US" sz="2500" dirty="0"/>
              <a:t>Group A (Speed): distribution shape, mean, std, percentiles, divergence metrics. Group B (Acceleration): RMS, std, sign-change rate, harsh events. Group C (Jerk): RMS, std, p95/p99 — computed with 30-second overlap. Group D (Traffic Context): TomTom currentSpeed, freeFlowSpeed, congestion ratio, speed vs. free-flow.</a:t>
            </a:r>
          </a:p>
          <a:p>
            <a:pPr lvl="0"/>
            <a:endParaRPr lang="en-US" sz="2500" dirty="0"/>
          </a:p>
          <a:p>
            <a:pPr lvl="0"/>
            <a:r>
              <a:rPr lang="en-US" sz="2500" b="1" dirty="0"/>
              <a:t>Layer 3 — XGBoost Scoring Pipeline</a:t>
            </a:r>
          </a:p>
          <a:p>
            <a:pPr lvl="0"/>
            <a:r>
              <a:rPr lang="en-US" sz="2500" dirty="0"/>
              <a:t>An XGBoost model (n_estimators=300, max_depth=5) is trained on a physics-based pseudo-label (smooth_score) applying context-aware penalties for jerk, harsh braking, acceleration hunting, and speed violations. GroupKFold cross-validation (5 folds by trip_id) prevents data leakage. Scores are calibrated to a customer-facing scale where 65 (internal) maps to 80.</a:t>
            </a:r>
          </a:p>
          <a:p>
            <a:pPr lvl="0"/>
            <a:endParaRPr lang="en-US" sz="2500" dirty="0"/>
          </a:p>
          <a:p>
            <a:pPr lvl="0"/>
            <a:r>
              <a:rPr lang="en-US" sz="2500" b="1" dirty="0"/>
              <a:t>Layer 4 — LLM Feedback (AWS Bedrock)</a:t>
            </a:r>
          </a:p>
          <a:p>
            <a:pPr lvl="0"/>
            <a:r>
              <a:rPr lang="en-US" sz="2500" dirty="0"/>
              <a:t>For windows with customer score below 70, a structured JSON prompt (timestamp, score, delta_speed, jerk_rms, top-3 SHAP features) is sent to Claude 3.5 Haiku via Bedrock. The LLM generates plain-language, personalized driving recommendations in 3–4 sentences, triggered for at most 3 windows per vehicle per session.</a:t>
            </a:r>
          </a:p>
        </p:txBody>
      </p:sp>
      <p:sp>
        <p:nvSpPr>
          <p:cNvPr id="14" name="Text Placeholder 13"/>
          <p:cNvSpPr>
            <a:spLocks noGrp="1"/>
          </p:cNvSpPr>
          <p:nvPr>
            <p:ph type="body" sz="quarter" idx="105"/>
          </p:nvPr>
        </p:nvSpPr>
        <p:spPr>
          <a:xfrm>
            <a:off x="1356852" y="37129924"/>
            <a:ext cx="13552044" cy="4690210"/>
          </a:xfrm>
        </p:spPr>
        <p:txBody>
          <a:bodyPr/>
          <a:lstStyle/>
          <a:p>
            <a:pPr lvl="0"/>
            <a:r>
              <a:rPr lang="en-US" sz="2700" b="1" dirty="0"/>
              <a:t>RESULTS &amp; DISCUSSION</a:t>
            </a:r>
          </a:p>
          <a:p>
            <a:pPr lvl="0"/>
            <a:r>
              <a:rPr lang="en-US" sz="2700" dirty="0"/>
              <a:t>All 7 project objectives were realized on schedule. Cross-validation RMSE ranged from 0.9–1.6 score points across 5 folds, demonstrating generalization across trips. SHAP analysis shows jerk_rms as the single most impactful feature, followed by delta_speed_kmh (deviation from TomTom flow) and sign_change_rate. Context features (congestion_ratio, speed_vs_freeflow) appear in the top half of the importance ranking, confirming the value of traffic-aware pseudo-labels. ROC AUC for SpeedLimitWarning validation was 0.504, attributable to extreme label sparsity. The LLM feedback layer generated coherent, actionable plain-language recommendations for all high-risk windows tested.</a:t>
            </a:r>
          </a:p>
        </p:txBody>
      </p:sp>
      <p:sp>
        <p:nvSpPr>
          <p:cNvPr id="15" name="Text Placeholder 14"/>
          <p:cNvSpPr>
            <a:spLocks noGrp="1"/>
          </p:cNvSpPr>
          <p:nvPr>
            <p:ph type="body" sz="quarter" idx="107"/>
          </p:nvPr>
        </p:nvSpPr>
        <p:spPr/>
        <p:txBody>
          <a:bodyPr/>
          <a:lstStyle/>
          <a:p>
            <a:r>
              <a:rPr lang="en-US" dirty="0"/>
              <a:t>PROJECT DETAILS</a:t>
            </a:r>
          </a:p>
        </p:txBody>
      </p:sp>
      <p:sp>
        <p:nvSpPr>
          <p:cNvPr id="16" name="Text Placeholder 15"/>
          <p:cNvSpPr>
            <a:spLocks noGrp="1"/>
          </p:cNvSpPr>
          <p:nvPr>
            <p:ph type="body" sz="quarter" idx="108"/>
          </p:nvPr>
        </p:nvSpPr>
        <p:spPr/>
        <p:txBody>
          <a:bodyPr/>
          <a:lstStyle/>
          <a:p>
            <a:pPr lvl="0"/>
            <a:r>
              <a:rPr lang="en-US" dirty="0"/>
              <a:t>Raw Tesla telemetry (800K+ records) is stored in Amazon S3. Preprocessing includes speed conversion (mph to km/h), GPS parsing, trip segmentation via DynamoDB journey records (10-min gap heuristic), and exclusion of rows missing VehicleSpeed or timestamps. TomTom Traffic Flow API provides real-time current and free-flow speeds at each window’s median GPS coordinates. For ~20–30% of windows where TomTom data is unavailable, an OSM Overpass API fallback retrieves posted speed limits.</a:t>
            </a:r>
          </a:p>
        </p:txBody>
      </p:sp>
      <p:sp>
        <p:nvSpPr>
          <p:cNvPr id="18" name="Text Placeholder 17"/>
          <p:cNvSpPr>
            <a:spLocks noGrp="1"/>
          </p:cNvSpPr>
          <p:nvPr>
            <p:ph type="body" sz="quarter" idx="110"/>
          </p:nvPr>
        </p:nvSpPr>
        <p:spPr>
          <a:xfrm>
            <a:off x="15349652" y="36132575"/>
            <a:ext cx="14291358" cy="800265"/>
          </a:xfrm>
        </p:spPr>
        <p:txBody>
          <a:bodyPr/>
          <a:lstStyle/>
          <a:p>
            <a:r>
              <a:rPr lang="en-US" dirty="0"/>
              <a:t>REFERENCES</a:t>
            </a:r>
          </a:p>
        </p:txBody>
      </p:sp>
      <p:sp>
        <p:nvSpPr>
          <p:cNvPr id="19" name="Text Placeholder 18"/>
          <p:cNvSpPr>
            <a:spLocks noGrp="1"/>
          </p:cNvSpPr>
          <p:nvPr>
            <p:ph type="body" sz="quarter" idx="111"/>
          </p:nvPr>
        </p:nvSpPr>
        <p:spPr>
          <a:xfrm>
            <a:off x="16070293" y="37403586"/>
            <a:ext cx="12978580" cy="3222116"/>
          </a:xfrm>
        </p:spPr>
        <p:txBody>
          <a:bodyPr/>
          <a:lstStyle/>
          <a:p>
            <a:pPr lvl="0"/>
            <a:r>
              <a:rPr lang="en-US" sz="2000" dirty="0"/>
              <a:t>[1] Shannon, C.E. (1948). A mathematical theory of communication. Bell System Technical Journal, 27(3), 379–423.</a:t>
            </a:r>
          </a:p>
          <a:p>
            <a:pPr lvl="0"/>
            <a:r>
              <a:rPr lang="en-US" sz="2000" dirty="0"/>
              <a:t>[2] Kullback, S. &amp; Leibler, R.A. (1951). On information and sufficiency. Annals of Mathematical Statistics, 22(1), 79–86.</a:t>
            </a:r>
          </a:p>
          <a:p>
            <a:pPr lvl="0"/>
            <a:r>
              <a:rPr lang="en-US" sz="2000" dirty="0"/>
              <a:t>[3] Guillen, M. et al. (2024). Pricing weekly motor insurance drivers with behavioral and contextual telematics data. Heliyon, 10, e36501.</a:t>
            </a:r>
          </a:p>
          <a:p>
            <a:pPr lvl="0"/>
            <a:r>
              <a:rPr lang="en-US" sz="2000" dirty="0"/>
              <a:t>[4] Ebert, J.P. et al. (2026). A national randomized field experiment testing the impact of simulated usage-based insurance programs on driver safety. Accident Analysis &amp; Prevention, 225, 108331.</a:t>
            </a:r>
          </a:p>
          <a:p>
            <a:pPr lvl="0"/>
            <a:r>
              <a:rPr lang="en-US" sz="2000" dirty="0"/>
              <a:t>[5] WHO (2023). Road traffic injuries. https://www.who.int</a:t>
            </a:r>
          </a:p>
          <a:p>
            <a:pPr lvl="0"/>
            <a:r>
              <a:rPr lang="en-US" sz="2000" dirty="0"/>
              <a:t>[6] TomTom International (2024). Traffic API – Flow Segment Data. https://developer.tomtom.com</a:t>
            </a:r>
          </a:p>
        </p:txBody>
      </p:sp>
      <p:sp>
        <p:nvSpPr>
          <p:cNvPr id="20" name="Text Placeholder 19"/>
          <p:cNvSpPr>
            <a:spLocks noGrp="1"/>
          </p:cNvSpPr>
          <p:nvPr>
            <p:ph type="body" sz="quarter" idx="112"/>
          </p:nvPr>
        </p:nvSpPr>
        <p:spPr/>
        <p:txBody>
          <a:bodyPr/>
          <a:lstStyle/>
          <a:p>
            <a:r>
              <a:rPr lang="en-US" dirty="0"/>
              <a:t>CONCLUSIONS</a:t>
            </a:r>
          </a:p>
        </p:txBody>
      </p:sp>
      <p:sp>
        <p:nvSpPr>
          <p:cNvPr id="21" name="Text Placeholder 20"/>
          <p:cNvSpPr>
            <a:spLocks noGrp="1"/>
          </p:cNvSpPr>
          <p:nvPr>
            <p:ph type="body" sz="quarter" idx="113"/>
          </p:nvPr>
        </p:nvSpPr>
        <p:spPr>
          <a:xfrm>
            <a:off x="16129819" y="27074031"/>
            <a:ext cx="12978580" cy="8294273"/>
          </a:xfrm>
        </p:spPr>
        <p:txBody>
          <a:bodyPr/>
          <a:lstStyle/>
          <a:p>
            <a:r>
              <a:rPr lang="en-US" dirty="0"/>
              <a:t>This project delivered a production-ready, cloud-native driver safety pipeline demonstrating that statistical behavioral modeling can be effectively combined with gradient-boosted machine learning and SHAP explainability to produce unified, interpretable driver safety scores.</a:t>
            </a:r>
          </a:p>
          <a:p>
            <a:pPr lvl="0"/>
            <a:endParaRPr lang="en-US" dirty="0"/>
          </a:p>
          <a:p>
            <a:pPr lvl="0"/>
            <a:r>
              <a:rPr lang="en-US" b="1" dirty="0"/>
              <a:t>Key Findings:</a:t>
            </a:r>
          </a:p>
          <a:p>
            <a:pPr lvl="0"/>
            <a:r>
              <a:rPr lang="en-US" dirty="0"/>
              <a:t>(1) Jerk-based features (jerk_rms, jerk_std) are the strongest predictors of driving quality. (2) Traffic context features (delta_speed_kmh, congestion_ratio) are genuinely informative when context-aware pseudo-labels are used. (3) The log-floor penalty and 65→80 barem calibration produce a psychologically motivating score scale. (4) Feedback-driven behavior change programs reduce accident rates by 15–25% in UBI contexts (Ebert et al., 2026).</a:t>
            </a:r>
          </a:p>
          <a:p>
            <a:pPr lvl="0"/>
            <a:endParaRPr lang="en-US" dirty="0"/>
          </a:p>
          <a:p>
            <a:pPr lvl="0"/>
            <a:r>
              <a:rPr lang="en-US" b="1" dirty="0"/>
              <a:t>Future Work:</a:t>
            </a:r>
          </a:p>
          <a:p>
            <a:pPr lvl="0"/>
            <a:r>
              <a:rPr lang="en-US" dirty="0"/>
              <a:t>Expand to multi-VIN datasets across diverse geographies; acquire expert-annotated ground-truth labels; integrate lateral dynamics (steering angles, regenerative braking); conduct longitudinal field trial; transition to serverless AWS Lambda architecture.</a:t>
            </a:r>
          </a:p>
        </p:txBody>
      </p:sp>
      <p:pic>
        <p:nvPicPr>
          <p:cNvPr id="22" name="Picture 21">
            <a:extLst>
              <a:ext uri="{FF2B5EF4-FFF2-40B4-BE49-F238E27FC236}">
                <a16:creationId xmlns:a16="http://schemas.microsoft.com/office/drawing/2014/main" id="{3F524D64-DB4A-4584-8635-D321DFA2D90C}"/>
              </a:ext>
            </a:extLst>
          </p:cNvPr>
          <p:cNvPicPr>
            <a:picLocks noChangeAspect="1"/>
          </p:cNvPicPr>
          <p:nvPr/>
        </p:nvPicPr>
        <p:blipFill>
          <a:blip r:embed="rId2"/>
          <a:stretch>
            <a:fillRect/>
          </a:stretch>
        </p:blipFill>
        <p:spPr>
          <a:xfrm>
            <a:off x="285561" y="1423241"/>
            <a:ext cx="4810550" cy="1569106"/>
          </a:xfrm>
          <a:prstGeom prst="rect">
            <a:avLst/>
          </a:prstGeom>
        </p:spPr>
      </p:pic>
      <p:pic>
        <p:nvPicPr>
          <p:cNvPr id="28" name="Picture 27">
            <a:extLst>
              <a:ext uri="{FF2B5EF4-FFF2-40B4-BE49-F238E27FC236}">
                <a16:creationId xmlns:a16="http://schemas.microsoft.com/office/drawing/2014/main" id="{C11AB120-FF3E-9EC6-CB91-234F27229854}"/>
              </a:ext>
            </a:extLst>
          </p:cNvPr>
          <p:cNvPicPr>
            <a:picLocks noChangeAspect="1"/>
          </p:cNvPicPr>
          <p:nvPr/>
        </p:nvPicPr>
        <p:blipFill>
          <a:blip r:embed="rId3"/>
          <a:stretch>
            <a:fillRect/>
          </a:stretch>
        </p:blipFill>
        <p:spPr>
          <a:xfrm>
            <a:off x="2788604" y="7403711"/>
            <a:ext cx="9575071" cy="8552806"/>
          </a:xfrm>
          <a:prstGeom prst="rect">
            <a:avLst/>
          </a:prstGeom>
        </p:spPr>
      </p:pic>
      <p:pic>
        <p:nvPicPr>
          <p:cNvPr id="29" name="Picture 28">
            <a:extLst>
              <a:ext uri="{FF2B5EF4-FFF2-40B4-BE49-F238E27FC236}">
                <a16:creationId xmlns:a16="http://schemas.microsoft.com/office/drawing/2014/main" id="{33AEC5DB-AA03-E626-A355-C42A9AE2FB75}"/>
              </a:ext>
            </a:extLst>
          </p:cNvPr>
          <p:cNvPicPr>
            <a:picLocks noChangeAspect="1"/>
          </p:cNvPicPr>
          <p:nvPr/>
        </p:nvPicPr>
        <p:blipFill>
          <a:blip r:embed="rId4"/>
          <a:stretch>
            <a:fillRect/>
          </a:stretch>
        </p:blipFill>
        <p:spPr>
          <a:xfrm>
            <a:off x="18076544" y="7403711"/>
            <a:ext cx="8664408" cy="7899110"/>
          </a:xfrm>
          <a:prstGeom prst="rect">
            <a:avLst/>
          </a:prstGeom>
        </p:spPr>
      </p:pic>
      <p:pic>
        <p:nvPicPr>
          <p:cNvPr id="30" name="Picture 29">
            <a:extLst>
              <a:ext uri="{FF2B5EF4-FFF2-40B4-BE49-F238E27FC236}">
                <a16:creationId xmlns:a16="http://schemas.microsoft.com/office/drawing/2014/main" id="{5B592B1A-CE7B-10CE-558F-12C0E68F45E3}"/>
              </a:ext>
            </a:extLst>
          </p:cNvPr>
          <p:cNvPicPr>
            <a:picLocks noChangeAspect="1"/>
          </p:cNvPicPr>
          <p:nvPr/>
        </p:nvPicPr>
        <p:blipFill>
          <a:blip r:embed="rId5"/>
          <a:stretch>
            <a:fillRect/>
          </a:stretch>
        </p:blipFill>
        <p:spPr>
          <a:xfrm>
            <a:off x="2907484" y="31251803"/>
            <a:ext cx="9839969" cy="6025525"/>
          </a:xfrm>
          <a:prstGeom prst="rect">
            <a:avLst/>
          </a:prstGeom>
        </p:spPr>
      </p:pic>
      <p:sp>
        <p:nvSpPr>
          <p:cNvPr id="11" name="Rectangle 10">
            <a:extLst>
              <a:ext uri="{FF2B5EF4-FFF2-40B4-BE49-F238E27FC236}">
                <a16:creationId xmlns:a16="http://schemas.microsoft.com/office/drawing/2014/main" id="{61D92150-E4A0-E560-DAA8-C1079D3E9A45}"/>
              </a:ext>
            </a:extLst>
          </p:cNvPr>
          <p:cNvSpPr/>
          <p:nvPr/>
        </p:nvSpPr>
        <p:spPr>
          <a:xfrm>
            <a:off x="19028780" y="9433367"/>
            <a:ext cx="1539433" cy="243068"/>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TR"/>
          </a:p>
        </p:txBody>
      </p:sp>
      <p:sp>
        <p:nvSpPr>
          <p:cNvPr id="10" name="TextBox 9">
            <a:extLst>
              <a:ext uri="{FF2B5EF4-FFF2-40B4-BE49-F238E27FC236}">
                <a16:creationId xmlns:a16="http://schemas.microsoft.com/office/drawing/2014/main" id="{99A04DC6-6CFE-961D-A903-A5DF66CD726F}"/>
              </a:ext>
            </a:extLst>
          </p:cNvPr>
          <p:cNvSpPr txBox="1">
            <a:spLocks/>
          </p:cNvSpPr>
          <p:nvPr/>
        </p:nvSpPr>
        <p:spPr>
          <a:xfrm>
            <a:off x="18838376" y="9393318"/>
            <a:ext cx="1920240" cy="323165"/>
          </a:xfrm>
          <a:prstGeom prst="rect">
            <a:avLst/>
          </a:prstGeom>
          <a:noFill/>
        </p:spPr>
        <p:txBody>
          <a:bodyPr wrap="square" rtlCol="0">
            <a:spAutoFit/>
          </a:bodyPr>
          <a:lstStyle/>
          <a:p>
            <a:r>
              <a:rPr lang="en-TR" sz="1500" dirty="0">
                <a:latin typeface="Times New Roman" panose="02020603050405020304" pitchFamily="18" charset="0"/>
                <a:cs typeface="Times New Roman" panose="02020603050405020304" pitchFamily="18" charset="0"/>
              </a:rPr>
              <a:t>ext_ref_divergence</a:t>
            </a:r>
          </a:p>
        </p:txBody>
      </p:sp>
    </p:spTree>
    <p:extLst>
      <p:ext uri="{BB962C8B-B14F-4D97-AF65-F5344CB8AC3E}">
        <p14:creationId xmlns:p14="http://schemas.microsoft.com/office/powerpoint/2010/main" val="3286796266"/>
      </p:ext>
    </p:extLst>
  </p:cSld>
  <p:clrMapOvr>
    <a:masterClrMapping/>
  </p:clrMapOvr>
</p:sld>
</file>

<file path=ppt/theme/theme1.xml><?xml version="1.0" encoding="utf-8"?>
<a:theme xmlns:a="http://schemas.openxmlformats.org/drawingml/2006/main" name="PosterPresentations.com-100CMx140CM">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179</TotalTime>
  <Words>1037</Words>
  <Application>Microsoft Macintosh PowerPoint</Application>
  <PresentationFormat>Custom</PresentationFormat>
  <Paragraphs>43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Trebuchet MS</vt:lpstr>
      <vt:lpstr>PosterPresentations.com-100CMx140CM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hakantatli</dc:creator>
  <cp:lastModifiedBy>Melih Elibol (Student)</cp:lastModifiedBy>
  <cp:revision>12</cp:revision>
  <cp:lastPrinted>2017-05-02T08:14:52Z</cp:lastPrinted>
  <dcterms:created xsi:type="dcterms:W3CDTF">2012-02-10T00:21:22Z</dcterms:created>
  <dcterms:modified xsi:type="dcterms:W3CDTF">2026-05-22T00:15:21Z</dcterms:modified>
</cp:coreProperties>
</file>